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0" r:id="rId2"/>
  </p:sldMasterIdLst>
  <p:notesMasterIdLst>
    <p:notesMasterId r:id="rId18"/>
  </p:notesMasterIdLst>
  <p:handoutMasterIdLst>
    <p:handoutMasterId r:id="rId19"/>
  </p:handoutMasterIdLst>
  <p:sldIdLst>
    <p:sldId id="313" r:id="rId3"/>
    <p:sldId id="327" r:id="rId4"/>
    <p:sldId id="325" r:id="rId5"/>
    <p:sldId id="303" r:id="rId6"/>
    <p:sldId id="329" r:id="rId7"/>
    <p:sldId id="330" r:id="rId8"/>
    <p:sldId id="331" r:id="rId9"/>
    <p:sldId id="342" r:id="rId10"/>
    <p:sldId id="332" r:id="rId11"/>
    <p:sldId id="333" r:id="rId12"/>
    <p:sldId id="334" r:id="rId13"/>
    <p:sldId id="336" r:id="rId14"/>
    <p:sldId id="339" r:id="rId15"/>
    <p:sldId id="341" r:id="rId16"/>
    <p:sldId id="340" r:id="rId17"/>
  </p:sldIdLst>
  <p:sldSz cx="9144000" cy="6858000" type="screen4x3"/>
  <p:notesSz cx="6743700" cy="98758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>
          <p15:clr>
            <a:srgbClr val="A4A3A4"/>
          </p15:clr>
        </p15:guide>
        <p15:guide id="2" pos="2880">
          <p15:clr>
            <a:srgbClr val="A4A3A4"/>
          </p15:clr>
        </p15:guide>
        <p15:guide id="3" pos="113">
          <p15:clr>
            <a:srgbClr val="A4A3A4"/>
          </p15:clr>
        </p15:guide>
        <p15:guide id="4" pos="12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6666FF"/>
    <a:srgbClr val="3333CC"/>
    <a:srgbClr val="990000"/>
    <a:srgbClr val="00206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4" autoAdjust="0"/>
    <p:restoredTop sz="97045" autoAdjust="0"/>
  </p:normalViewPr>
  <p:slideViewPr>
    <p:cSldViewPr snapToObjects="1" showGuides="1">
      <p:cViewPr varScale="1">
        <p:scale>
          <a:sx n="118" d="100"/>
          <a:sy n="118" d="100"/>
        </p:scale>
        <p:origin x="1524" y="108"/>
      </p:cViewPr>
      <p:guideLst>
        <p:guide orient="horz" pos="2795"/>
        <p:guide pos="2880"/>
        <p:guide pos="113"/>
        <p:guide pos="1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9869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C49D0125-1BD3-49C3-A3E9-41936F5FD7C5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9869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48E5D7E4-9814-4A8C-A8DE-9A30B2A348A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6830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1BC63305-B583-4F66-BE41-52115677687E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4370" y="4691023"/>
            <a:ext cx="5394960" cy="444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9869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B27B76DA-2697-4CF2-8BAE-D128C5B5F1B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331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7938"/>
            <a:ext cx="7667625" cy="2587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75" y="9525"/>
            <a:ext cx="1352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5CD1F-C47B-49F7-B176-D776303FD189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</a:t>
            </a:r>
            <a:endParaRPr lang="ko-KR" alt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6624-44D2-43E0-B999-EA67696FF92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2C96E-8DEC-403C-985D-04A439159B86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0CAA0-C86F-44F0-87F5-243DF247378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B63D7-07AD-4D67-884F-CB1CFDE1E81F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2497F-E28D-4F45-9B77-9834B2CCB80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35CC52DA-9066-4FB1-8DDA-EDBAFAC4E2C3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B72BDD3F-8724-40F9-B3F1-7CF7C429B2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840EA06F-F90E-4E28-91B0-E3A3B1E95145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36A45BBB-9884-4D9D-BFFD-34A4AF3B339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02A97716-8A9B-4E39-BADC-0A0B1305893A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BA6ADFA8-2094-4FB6-9BA8-CDD94C0AC21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A23784BD-F44F-40AF-8ECB-5850B99F3E84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83042E66-1435-4821-B146-E9ED545A4B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B864F092-A826-44C2-A233-A42093D3EB92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03753094-F7BB-471E-83DC-81AFF07FEF3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5219DE3C-CBAB-4FA7-A484-A0BDDEAD6F9C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F3FC8CFB-76AB-4BB2-A8D3-29DCD3EA004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A216E5DA-B56E-4332-9697-E46C4AB28864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00D37459-700B-49ED-9B32-A5A604437EC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D6677D44-4DAF-4373-8750-921226D305AD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C5AC34BB-7FDE-401F-B7B3-45AC40BEA8E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7BFE-F03B-46A2-9615-DE6FEB974254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45EA-73DC-4FAC-B4E4-D5FD444212C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D20198CC-69F9-4174-ABD4-4505594E9F00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FCE6470C-0FD5-44F6-AB87-FB70C2CFFE1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B908EC87-301A-4297-95F7-26AE51446B24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BFF79641-0195-45AE-B501-D05B8F9B20B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07C3EBAC-92FE-4B50-8F87-579314FF2490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B0E40C28-9576-4E31-9492-016C713C54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7B60-BB38-4D7C-9642-5B715C6361AB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96DA-1BA4-4585-80BA-DE8E8CA29A0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0750A-E66A-465E-BF4B-8C4AE923A4E7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7442F-148E-41D3-B395-A514E299925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60937-5AD7-4F98-9176-43EEC2057A19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47C5-9572-4FA2-9C59-938B701CE24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FA17B-6DFA-4CC2-AD60-1A82AC671074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76B6-E85B-47BF-BDE3-AEA3E236104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FE953-C8E9-4136-8CF8-937347E2A252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A6E2-857B-474B-AFEE-5A2FEC87506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7E89-2950-4A5C-BAF5-0AB83CABF9BF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8CEEE-408B-4236-813B-9C4A76797FA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6948-DBFE-4D9F-BF7E-784FE25AAB50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66F4B-CBBE-4B36-8245-23A9352AD7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2DE1533-EC66-4879-BE67-BDB4AE2AD5BC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0D208E8-0E08-4C8A-8442-1D48830184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26" r:id="rId10"/>
    <p:sldLayoutId id="214748452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defRPr>
            </a:lvl1pPr>
          </a:lstStyle>
          <a:p>
            <a:pPr>
              <a:defRPr/>
            </a:pPr>
            <a:fld id="{B872459E-DD29-4B12-BC5A-089BF9056565}" type="datetimeFigureOut">
              <a:rPr lang="ko-KR" altLang="en-US"/>
              <a:pPr>
                <a:defRPr/>
              </a:pPr>
              <a:t>2020-02-11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defRPr>
            </a:lvl1pPr>
          </a:lstStyle>
          <a:p>
            <a:pPr>
              <a:defRPr/>
            </a:pPr>
            <a:fld id="{6F517F6B-2E77-47A7-A5C7-0006559A101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8" descr="se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3500438"/>
            <a:ext cx="3552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0" y="2770188"/>
            <a:ext cx="2581275" cy="25876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638425" y="2770188"/>
            <a:ext cx="6486525" cy="258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5" name="직사각형 6"/>
          <p:cNvSpPr>
            <a:spLocks noChangeArrowheads="1"/>
          </p:cNvSpPr>
          <p:nvPr/>
        </p:nvSpPr>
        <p:spPr bwMode="auto">
          <a:xfrm>
            <a:off x="2952750" y="2124075"/>
            <a:ext cx="6191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kumimoji="0" lang="ko-KR" altLang="en-US" sz="3200" b="1">
                <a:latin typeface="Tahoma" pitchFamily="34" charset="0"/>
                <a:ea typeface="맑은 고딕" pitchFamily="50" charset="-127"/>
                <a:cs typeface="Tahoma" pitchFamily="34" charset="0"/>
              </a:rPr>
              <a:t>씽크풀 매체 소개서</a:t>
            </a:r>
            <a:endParaRPr kumimoji="0" lang="en-US" altLang="ko-KR" sz="3200" b="1"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52650"/>
            <a:ext cx="2638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직사각형 6"/>
          <p:cNvSpPr>
            <a:spLocks noChangeArrowheads="1"/>
          </p:cNvSpPr>
          <p:nvPr/>
        </p:nvSpPr>
        <p:spPr bwMode="auto">
          <a:xfrm>
            <a:off x="339725" y="511175"/>
            <a:ext cx="3641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광고상품 소개</a:t>
            </a:r>
            <a:r>
              <a:rPr kumimoji="0" lang="en-US" altLang="ko-KR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: </a:t>
            </a:r>
            <a:r>
              <a:rPr kumimoji="0" lang="ko-KR" altLang="en-US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서브 스카이스크래퍼</a:t>
            </a:r>
          </a:p>
          <a:p>
            <a:endParaRPr kumimoji="0" lang="ko-KR" altLang="en-US" sz="1600" b="1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endParaRPr kumimoji="0" lang="en-US" altLang="ko-KR" sz="1600" b="1"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23555" name="Rectangle 10"/>
          <p:cNvSpPr>
            <a:spLocks noChangeArrowheads="1"/>
          </p:cNvSpPr>
          <p:nvPr/>
        </p:nvSpPr>
        <p:spPr bwMode="auto">
          <a:xfrm>
            <a:off x="228600" y="542925"/>
            <a:ext cx="71438" cy="28098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90500" y="504825"/>
            <a:ext cx="71438" cy="280988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Tahoma" pitchFamily="34" charset="0"/>
              <a:ea typeface="굴림" charset="-127"/>
              <a:cs typeface="Tahoma" pitchFamily="34" charset="0"/>
            </a:endParaRPr>
          </a:p>
        </p:txBody>
      </p:sp>
      <p:graphicFrame>
        <p:nvGraphicFramePr>
          <p:cNvPr id="19" name="Group 72"/>
          <p:cNvGraphicFramePr>
            <a:graphicFrameLocks noGrp="1"/>
          </p:cNvGraphicFramePr>
          <p:nvPr/>
        </p:nvGraphicFramePr>
        <p:xfrm>
          <a:off x="6229350" y="4870450"/>
          <a:ext cx="2735659" cy="1371600"/>
        </p:xfrm>
        <a:graphic>
          <a:graphicData uri="http://schemas.openxmlformats.org/drawingml/2006/table">
            <a:tbl>
              <a:tblPr/>
              <a:tblGrid>
                <a:gridCol w="791443"/>
                <a:gridCol w="1944216"/>
              </a:tblGrid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상품명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서브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스카이스크래퍼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나눔고딕" pitchFamily="50" charset="-127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단가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2,000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원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/ CPM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사이즈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170*230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CTR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나눔고딕" pitchFamily="50" charset="-127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0.1%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소재형태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swf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 / gif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</a:tbl>
          </a:graphicData>
        </a:graphic>
      </p:graphicFrame>
      <p:pic>
        <p:nvPicPr>
          <p:cNvPr id="2357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38" y="1773238"/>
            <a:ext cx="58991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직사각형 22"/>
          <p:cNvSpPr/>
          <p:nvPr/>
        </p:nvSpPr>
        <p:spPr>
          <a:xfrm>
            <a:off x="374650" y="2276475"/>
            <a:ext cx="5765800" cy="2016125"/>
          </a:xfrm>
          <a:prstGeom prst="rect">
            <a:avLst/>
          </a:prstGeom>
          <a:solidFill>
            <a:srgbClr val="FFFFFF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900113" y="4292600"/>
            <a:ext cx="3743325" cy="1800225"/>
          </a:xfrm>
          <a:prstGeom prst="rect">
            <a:avLst/>
          </a:prstGeom>
          <a:solidFill>
            <a:srgbClr val="FFFFFF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643438" y="5300663"/>
            <a:ext cx="1497012" cy="792162"/>
          </a:xfrm>
          <a:prstGeom prst="rect">
            <a:avLst/>
          </a:prstGeom>
          <a:solidFill>
            <a:srgbClr val="FFFFFF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481638" y="4292600"/>
            <a:ext cx="658812" cy="1008063"/>
          </a:xfrm>
          <a:prstGeom prst="rect">
            <a:avLst/>
          </a:prstGeom>
          <a:solidFill>
            <a:srgbClr val="FFFFFF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643438" y="4302125"/>
            <a:ext cx="811212" cy="99853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직사각형 6"/>
          <p:cNvSpPr>
            <a:spLocks noChangeArrowheads="1"/>
          </p:cNvSpPr>
          <p:nvPr/>
        </p:nvSpPr>
        <p:spPr bwMode="auto">
          <a:xfrm>
            <a:off x="339725" y="511175"/>
            <a:ext cx="3641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광고상품 소개</a:t>
            </a:r>
            <a:r>
              <a:rPr kumimoji="0" lang="en-US" altLang="ko-KR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: </a:t>
            </a:r>
            <a:r>
              <a:rPr kumimoji="0" lang="ko-KR" altLang="en-US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서브 풀배너</a:t>
            </a:r>
          </a:p>
          <a:p>
            <a:endParaRPr kumimoji="0" lang="ko-KR" altLang="en-US" sz="1600" b="1"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228600" y="542925"/>
            <a:ext cx="71438" cy="28098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90500" y="504825"/>
            <a:ext cx="71438" cy="280988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Tahoma" pitchFamily="34" charset="0"/>
              <a:ea typeface="굴림" charset="-127"/>
              <a:cs typeface="Tahoma" pitchFamily="34" charset="0"/>
            </a:endParaRPr>
          </a:p>
        </p:txBody>
      </p:sp>
      <p:graphicFrame>
        <p:nvGraphicFramePr>
          <p:cNvPr id="24" name="Group 72"/>
          <p:cNvGraphicFramePr>
            <a:graphicFrameLocks noGrp="1"/>
          </p:cNvGraphicFramePr>
          <p:nvPr/>
        </p:nvGraphicFramePr>
        <p:xfrm>
          <a:off x="6229350" y="4870450"/>
          <a:ext cx="2735659" cy="1371600"/>
        </p:xfrm>
        <a:graphic>
          <a:graphicData uri="http://schemas.openxmlformats.org/drawingml/2006/table">
            <a:tbl>
              <a:tblPr/>
              <a:tblGrid>
                <a:gridCol w="791443"/>
                <a:gridCol w="1944216"/>
              </a:tblGrid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상품명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서브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풀배너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나눔고딕" pitchFamily="50" charset="-127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단가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2,000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원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/ CPM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사이즈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468*60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CTR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나눔고딕" pitchFamily="50" charset="-127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0.1%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소재형태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swf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 / gif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29" name="직사각형 28"/>
          <p:cNvSpPr/>
          <p:nvPr/>
        </p:nvSpPr>
        <p:spPr>
          <a:xfrm>
            <a:off x="4643438" y="4302125"/>
            <a:ext cx="811212" cy="998538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pic>
        <p:nvPicPr>
          <p:cNvPr id="245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773238"/>
            <a:ext cx="57086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직사각형 30"/>
          <p:cNvSpPr/>
          <p:nvPr/>
        </p:nvSpPr>
        <p:spPr>
          <a:xfrm>
            <a:off x="827088" y="2276475"/>
            <a:ext cx="4627562" cy="720725"/>
          </a:xfrm>
          <a:prstGeom prst="rect">
            <a:avLst/>
          </a:prstGeom>
          <a:solidFill>
            <a:srgbClr val="FFFFFF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27088" y="3357563"/>
            <a:ext cx="4627562" cy="2735262"/>
          </a:xfrm>
          <a:prstGeom prst="rect">
            <a:avLst/>
          </a:prstGeom>
          <a:solidFill>
            <a:srgbClr val="FFFFFF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827088" y="2997200"/>
            <a:ext cx="1152525" cy="360363"/>
          </a:xfrm>
          <a:prstGeom prst="rect">
            <a:avLst/>
          </a:prstGeom>
          <a:solidFill>
            <a:srgbClr val="FFFFFF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284663" y="2997200"/>
            <a:ext cx="1169987" cy="360363"/>
          </a:xfrm>
          <a:prstGeom prst="rect">
            <a:avLst/>
          </a:prstGeom>
          <a:solidFill>
            <a:srgbClr val="FFFFFF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066925" y="3054350"/>
            <a:ext cx="2087563" cy="303213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647825"/>
            <a:ext cx="53371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직사각형 6"/>
          <p:cNvSpPr>
            <a:spLocks noChangeArrowheads="1"/>
          </p:cNvSpPr>
          <p:nvPr/>
        </p:nvSpPr>
        <p:spPr bwMode="auto">
          <a:xfrm>
            <a:off x="339725" y="511175"/>
            <a:ext cx="3641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광고상품 소개</a:t>
            </a:r>
            <a:r>
              <a:rPr kumimoji="0" lang="en-US" altLang="ko-KR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: </a:t>
            </a:r>
            <a:r>
              <a:rPr kumimoji="0" lang="ko-KR" altLang="en-US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종목서브 풀배너</a:t>
            </a:r>
          </a:p>
          <a:p>
            <a:endParaRPr kumimoji="0" lang="ko-KR" altLang="en-US" sz="1600" b="1"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228600" y="542925"/>
            <a:ext cx="71438" cy="28098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90500" y="504825"/>
            <a:ext cx="71438" cy="280988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Tahoma" pitchFamily="34" charset="0"/>
              <a:ea typeface="굴림" charset="-127"/>
              <a:cs typeface="Tahoma" pitchFamily="34" charset="0"/>
            </a:endParaRPr>
          </a:p>
        </p:txBody>
      </p:sp>
      <p:graphicFrame>
        <p:nvGraphicFramePr>
          <p:cNvPr id="24" name="Group 72"/>
          <p:cNvGraphicFramePr>
            <a:graphicFrameLocks noGrp="1"/>
          </p:cNvGraphicFramePr>
          <p:nvPr/>
        </p:nvGraphicFramePr>
        <p:xfrm>
          <a:off x="6229350" y="4870450"/>
          <a:ext cx="2735659" cy="1371600"/>
        </p:xfrm>
        <a:graphic>
          <a:graphicData uri="http://schemas.openxmlformats.org/drawingml/2006/table">
            <a:tbl>
              <a:tblPr/>
              <a:tblGrid>
                <a:gridCol w="791443"/>
                <a:gridCol w="1944216"/>
              </a:tblGrid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상품명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종목서브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풀배너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나눔고딕" pitchFamily="50" charset="-127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단가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2,000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원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/ CPM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사이즈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803*63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CTR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나눔고딕" pitchFamily="50" charset="-127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0.1%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소재형태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swf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 / gif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31" name="직사각형 30"/>
          <p:cNvSpPr/>
          <p:nvPr/>
        </p:nvSpPr>
        <p:spPr>
          <a:xfrm>
            <a:off x="611188" y="2276475"/>
            <a:ext cx="5337175" cy="720725"/>
          </a:xfrm>
          <a:prstGeom prst="rect">
            <a:avLst/>
          </a:prstGeom>
          <a:solidFill>
            <a:srgbClr val="FFFFFF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11188" y="2997200"/>
            <a:ext cx="576262" cy="360363"/>
          </a:xfrm>
          <a:prstGeom prst="rect">
            <a:avLst/>
          </a:prstGeom>
          <a:solidFill>
            <a:srgbClr val="FFFFFF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572000" y="2997200"/>
            <a:ext cx="1169988" cy="360363"/>
          </a:xfrm>
          <a:prstGeom prst="rect">
            <a:avLst/>
          </a:prstGeom>
          <a:solidFill>
            <a:srgbClr val="FFFFFF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187450" y="3054350"/>
            <a:ext cx="3384550" cy="303213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11188" y="3357563"/>
            <a:ext cx="5337175" cy="2609850"/>
          </a:xfrm>
          <a:prstGeom prst="rect">
            <a:avLst/>
          </a:prstGeom>
          <a:solidFill>
            <a:srgbClr val="FFFFFF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직사각형 6"/>
          <p:cNvSpPr>
            <a:spLocks noChangeArrowheads="1"/>
          </p:cNvSpPr>
          <p:nvPr/>
        </p:nvSpPr>
        <p:spPr bwMode="auto">
          <a:xfrm>
            <a:off x="339725" y="511175"/>
            <a:ext cx="66805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ko-KR" altLang="en-US" sz="16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광고상품 소개</a:t>
            </a:r>
            <a:r>
              <a:rPr kumimoji="0" lang="en-US" altLang="ko-KR" sz="16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: </a:t>
            </a:r>
            <a:r>
              <a:rPr kumimoji="0" lang="ko-KR" altLang="en-US" sz="1600" b="1" dirty="0" err="1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씽크풀</a:t>
            </a:r>
            <a:r>
              <a:rPr kumimoji="0" lang="ko-KR" altLang="en-US" sz="16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kumimoji="0" lang="ko-KR" altLang="en-US" sz="1600" b="1" dirty="0" err="1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모바일</a:t>
            </a:r>
            <a:r>
              <a:rPr kumimoji="0" lang="ko-KR" altLang="en-US" sz="16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 메인 하단 배너</a:t>
            </a:r>
            <a:endParaRPr kumimoji="0" lang="ko-KR" altLang="en-US" sz="1600" b="1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endParaRPr kumimoji="0" lang="ko-KR" altLang="en-US" sz="1600" b="1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228600" y="542925"/>
            <a:ext cx="71438" cy="28098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90500" y="504825"/>
            <a:ext cx="71438" cy="280988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Tahoma" pitchFamily="34" charset="0"/>
              <a:ea typeface="굴림" charset="-127"/>
              <a:cs typeface="Tahoma" pitchFamily="34" charset="0"/>
            </a:endParaRPr>
          </a:p>
        </p:txBody>
      </p:sp>
      <p:graphicFrame>
        <p:nvGraphicFramePr>
          <p:cNvPr id="24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49445"/>
              </p:ext>
            </p:extLst>
          </p:nvPr>
        </p:nvGraphicFramePr>
        <p:xfrm>
          <a:off x="6229350" y="4870450"/>
          <a:ext cx="2735659" cy="1371600"/>
        </p:xfrm>
        <a:graphic>
          <a:graphicData uri="http://schemas.openxmlformats.org/drawingml/2006/table">
            <a:tbl>
              <a:tblPr/>
              <a:tblGrid>
                <a:gridCol w="791443"/>
                <a:gridCol w="1944216"/>
              </a:tblGrid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상품명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모바일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메인하단배너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나눔고딕" pitchFamily="50" charset="-127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단가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4,000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원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/ CPM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사이즈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320*41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CTR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나눔고딕" pitchFamily="50" charset="-127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0.2%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소재형태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gif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</a:tbl>
          </a:graphicData>
        </a:graphic>
      </p:graphicFrame>
      <p:pic>
        <p:nvPicPr>
          <p:cNvPr id="53252" name="Picture 4" descr="D:\nateon받은파일\Screenshot_20160929-0819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095375"/>
            <a:ext cx="2743200" cy="4876800"/>
          </a:xfrm>
          <a:prstGeom prst="rect">
            <a:avLst/>
          </a:prstGeom>
          <a:noFill/>
        </p:spPr>
      </p:pic>
      <p:sp>
        <p:nvSpPr>
          <p:cNvPr id="35" name="직사각형 34"/>
          <p:cNvSpPr/>
          <p:nvPr/>
        </p:nvSpPr>
        <p:spPr>
          <a:xfrm>
            <a:off x="1331640" y="4149080"/>
            <a:ext cx="2572848" cy="576064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228600" y="542925"/>
            <a:ext cx="71438" cy="28098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90500" y="504825"/>
            <a:ext cx="71438" cy="280988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Tahoma" pitchFamily="34" charset="0"/>
              <a:ea typeface="굴림" charset="-127"/>
              <a:cs typeface="Tahoma" pitchFamily="34" charset="0"/>
            </a:endParaRPr>
          </a:p>
        </p:txBody>
      </p:sp>
      <p:pic>
        <p:nvPicPr>
          <p:cNvPr id="53251" name="Picture 3" descr="D:\nateon받은파일\Screenshot_20160929-082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4744" y="1095950"/>
            <a:ext cx="2743200" cy="4876800"/>
          </a:xfrm>
          <a:prstGeom prst="rect">
            <a:avLst/>
          </a:prstGeom>
          <a:noFill/>
        </p:spPr>
      </p:pic>
      <p:sp>
        <p:nvSpPr>
          <p:cNvPr id="13" name="직사각형 6"/>
          <p:cNvSpPr>
            <a:spLocks noChangeArrowheads="1"/>
          </p:cNvSpPr>
          <p:nvPr/>
        </p:nvSpPr>
        <p:spPr bwMode="auto">
          <a:xfrm>
            <a:off x="339725" y="511175"/>
            <a:ext cx="66805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ko-KR" altLang="en-US" sz="16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광고상품 소개</a:t>
            </a:r>
            <a:r>
              <a:rPr kumimoji="0" lang="en-US" altLang="ko-KR" sz="16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: </a:t>
            </a:r>
            <a:r>
              <a:rPr kumimoji="0" lang="ko-KR" altLang="en-US" sz="1600" b="1" dirty="0" err="1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씽크풀</a:t>
            </a:r>
            <a:r>
              <a:rPr kumimoji="0" lang="ko-KR" altLang="en-US" sz="16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kumimoji="0" lang="ko-KR" altLang="en-US" sz="1600" b="1" dirty="0" err="1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모바일</a:t>
            </a:r>
            <a:r>
              <a:rPr kumimoji="0" lang="ko-KR" altLang="en-US" sz="16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 서브 상단배너</a:t>
            </a:r>
            <a:endParaRPr kumimoji="0" lang="ko-KR" altLang="en-US" sz="1600" b="1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endParaRPr kumimoji="0" lang="ko-KR" altLang="en-US" sz="1600" b="1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graphicFrame>
        <p:nvGraphicFramePr>
          <p:cNvPr id="14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495231"/>
              </p:ext>
            </p:extLst>
          </p:nvPr>
        </p:nvGraphicFramePr>
        <p:xfrm>
          <a:off x="6229350" y="4870450"/>
          <a:ext cx="2735659" cy="1371600"/>
        </p:xfrm>
        <a:graphic>
          <a:graphicData uri="http://schemas.openxmlformats.org/drawingml/2006/table">
            <a:tbl>
              <a:tblPr/>
              <a:tblGrid>
                <a:gridCol w="791443"/>
                <a:gridCol w="1944216"/>
              </a:tblGrid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상품명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모바일서브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 상단배너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단가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4,000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원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/ CPM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사이즈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320*41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CTR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나눔고딕" pitchFamily="50" charset="-127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0.2%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소재형태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gif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1397896" y="3005523"/>
            <a:ext cx="2572848" cy="576064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228600" y="542925"/>
            <a:ext cx="71438" cy="28098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90500" y="504825"/>
            <a:ext cx="71438" cy="280988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Tahoma" pitchFamily="34" charset="0"/>
              <a:ea typeface="굴림" charset="-127"/>
              <a:cs typeface="Tahoma" pitchFamily="34" charset="0"/>
            </a:endParaRPr>
          </a:p>
        </p:txBody>
      </p:sp>
      <p:pic>
        <p:nvPicPr>
          <p:cNvPr id="53250" name="Picture 2" descr="D:\nateon받은파일\Screenshot_20160929-0820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2743200" cy="4876800"/>
          </a:xfrm>
          <a:prstGeom prst="rect">
            <a:avLst/>
          </a:prstGeom>
          <a:noFill/>
        </p:spPr>
      </p:pic>
      <p:sp>
        <p:nvSpPr>
          <p:cNvPr id="13" name="직사각형 6"/>
          <p:cNvSpPr>
            <a:spLocks noChangeArrowheads="1"/>
          </p:cNvSpPr>
          <p:nvPr/>
        </p:nvSpPr>
        <p:spPr bwMode="auto">
          <a:xfrm>
            <a:off x="339725" y="511175"/>
            <a:ext cx="66805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ko-KR" altLang="en-US" sz="16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광고상품 소개</a:t>
            </a:r>
            <a:r>
              <a:rPr kumimoji="0" lang="en-US" altLang="ko-KR" sz="16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: </a:t>
            </a:r>
            <a:r>
              <a:rPr kumimoji="0" lang="ko-KR" altLang="en-US" sz="1600" b="1" dirty="0" err="1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씽크풀</a:t>
            </a:r>
            <a:r>
              <a:rPr kumimoji="0" lang="ko-KR" altLang="en-US" sz="16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kumimoji="0" lang="ko-KR" altLang="en-US" sz="1600" b="1" dirty="0" err="1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모바일</a:t>
            </a:r>
            <a:r>
              <a:rPr kumimoji="0" lang="ko-KR" altLang="en-US" sz="16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 서브 하단 배너</a:t>
            </a:r>
            <a:endParaRPr kumimoji="0" lang="ko-KR" altLang="en-US" sz="1600" b="1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endParaRPr kumimoji="0" lang="ko-KR" altLang="en-US" sz="1600" b="1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graphicFrame>
        <p:nvGraphicFramePr>
          <p:cNvPr id="14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985777"/>
              </p:ext>
            </p:extLst>
          </p:nvPr>
        </p:nvGraphicFramePr>
        <p:xfrm>
          <a:off x="6229350" y="4870450"/>
          <a:ext cx="2735659" cy="1371600"/>
        </p:xfrm>
        <a:graphic>
          <a:graphicData uri="http://schemas.openxmlformats.org/drawingml/2006/table">
            <a:tbl>
              <a:tblPr/>
              <a:tblGrid>
                <a:gridCol w="791443"/>
                <a:gridCol w="1944216"/>
              </a:tblGrid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상품명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모바일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 서브하단배너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단가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4,000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원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/ CPM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사이즈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320*41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CTR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나눔고딕" pitchFamily="50" charset="-127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0.2%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소재형태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gif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1349928" y="4150370"/>
            <a:ext cx="2572848" cy="576064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2770188"/>
            <a:ext cx="2581275" cy="25876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638425" y="2770188"/>
            <a:ext cx="6486525" cy="258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88" name="직사각형 6"/>
          <p:cNvSpPr>
            <a:spLocks noChangeArrowheads="1"/>
          </p:cNvSpPr>
          <p:nvPr/>
        </p:nvSpPr>
        <p:spPr bwMode="auto">
          <a:xfrm>
            <a:off x="2952750" y="2124075"/>
            <a:ext cx="6191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kumimoji="0" lang="ko-KR" altLang="en-US" sz="3200" b="1">
                <a:latin typeface="Tahoma" pitchFamily="34" charset="0"/>
                <a:ea typeface="맑은 고딕" pitchFamily="50" charset="-127"/>
                <a:cs typeface="Tahoma" pitchFamily="34" charset="0"/>
              </a:rPr>
              <a:t>회사소개</a:t>
            </a:r>
            <a:endParaRPr kumimoji="0" lang="en-US" altLang="ko-KR" sz="3200" b="1"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직사각형 6"/>
          <p:cNvSpPr>
            <a:spLocks noChangeArrowheads="1"/>
          </p:cNvSpPr>
          <p:nvPr/>
        </p:nvSpPr>
        <p:spPr bwMode="auto">
          <a:xfrm>
            <a:off x="339725" y="511175"/>
            <a:ext cx="3641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씽크풀 회사소개</a:t>
            </a:r>
            <a:endParaRPr kumimoji="0" lang="en-US" altLang="ko-KR" sz="1600" b="1"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17411" name="Rectangle 10"/>
          <p:cNvSpPr>
            <a:spLocks noChangeArrowheads="1"/>
          </p:cNvSpPr>
          <p:nvPr/>
        </p:nvSpPr>
        <p:spPr bwMode="auto">
          <a:xfrm>
            <a:off x="228600" y="542925"/>
            <a:ext cx="71438" cy="28098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90500" y="504825"/>
            <a:ext cx="71438" cy="280988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Tahoma" pitchFamily="34" charset="0"/>
              <a:ea typeface="굴림" charset="-127"/>
              <a:cs typeface="Tahoma" pitchFamily="34" charset="0"/>
            </a:endParaRPr>
          </a:p>
        </p:txBody>
      </p:sp>
      <p:graphicFrame>
        <p:nvGraphicFramePr>
          <p:cNvPr id="55" name="Group 35"/>
          <p:cNvGraphicFramePr>
            <a:graphicFrameLocks noGrp="1"/>
          </p:cNvGraphicFramePr>
          <p:nvPr/>
        </p:nvGraphicFramePr>
        <p:xfrm>
          <a:off x="323850" y="1344613"/>
          <a:ext cx="3895753" cy="4748202"/>
        </p:xfrm>
        <a:graphic>
          <a:graphicData uri="http://schemas.openxmlformats.org/drawingml/2006/table">
            <a:tbl>
              <a:tblPr/>
              <a:tblGrid>
                <a:gridCol w="953748"/>
                <a:gridCol w="2942005"/>
              </a:tblGrid>
              <a:tr h="473364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회  사  명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㈜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씽크풀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ThinkPool.co.,Ltd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175846" marR="17584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952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대표 이사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김 동 진</a:t>
                      </a:r>
                    </a:p>
                  </a:txBody>
                  <a:tcPr marL="175846" marR="175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설립 연월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1994.1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175846" marR="175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952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자  본  금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33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억 원</a:t>
                      </a:r>
                    </a:p>
                  </a:txBody>
                  <a:tcPr marL="175846" marR="175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026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업       종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인터넷 증권정보</a:t>
                      </a:r>
                      <a:r>
                        <a:rPr kumimoji="1" lang="en-US" altLang="ko-KR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디지털 컨텐츠 등</a:t>
                      </a:r>
                      <a:r>
                        <a:rPr kumimoji="1" lang="en-US" altLang="ko-KR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kumimoji="1" lang="ko-KR" alt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제공</a:t>
                      </a:r>
                      <a:r>
                        <a:rPr kumimoji="1" lang="en-US" altLang="ko-KR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금융 </a:t>
                      </a:r>
                      <a:r>
                        <a:rPr kumimoji="1" lang="en-US" altLang="ko-KR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Software </a:t>
                      </a:r>
                      <a:r>
                        <a:rPr kumimoji="1" lang="ko-KR" alt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기획</a:t>
                      </a:r>
                      <a:r>
                        <a:rPr kumimoji="1" lang="en-US" altLang="ko-KR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개발</a:t>
                      </a:r>
                      <a:r>
                        <a:rPr kumimoji="1" lang="en-US" altLang="ko-KR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온</a:t>
                      </a:r>
                      <a:r>
                        <a:rPr kumimoji="1" lang="en-US" altLang="ko-KR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kumimoji="1" lang="ko-KR" alt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오프라인 교육사업 등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5846" marR="175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02869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주주현황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5846" marR="175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  <a:tr h="68026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회사 위치</a:t>
                      </a:r>
                    </a:p>
                  </a:txBody>
                  <a:tcPr marL="84406" marR="844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서울시 영등포구 여의도동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43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미원빌딩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층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대표전화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 02-2174-6300</a:t>
                      </a:r>
                    </a:p>
                  </a:txBody>
                  <a:tcPr marL="175846" marR="175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7430" name="그룹 55"/>
          <p:cNvGrpSpPr>
            <a:grpSpLocks/>
          </p:cNvGrpSpPr>
          <p:nvPr/>
        </p:nvGrpSpPr>
        <p:grpSpPr bwMode="auto">
          <a:xfrm>
            <a:off x="4386263" y="1125538"/>
            <a:ext cx="4603750" cy="4929187"/>
            <a:chOff x="4386863" y="1357304"/>
            <a:chExt cx="4603559" cy="4929215"/>
          </a:xfrm>
        </p:grpSpPr>
        <p:grpSp>
          <p:nvGrpSpPr>
            <p:cNvPr id="17432" name="그룹 38"/>
            <p:cNvGrpSpPr>
              <a:grpSpLocks/>
            </p:cNvGrpSpPr>
            <p:nvPr/>
          </p:nvGrpSpPr>
          <p:grpSpPr bwMode="auto">
            <a:xfrm rot="10800000">
              <a:off x="5929319" y="1357304"/>
              <a:ext cx="1357322" cy="4929215"/>
              <a:chOff x="6311774" y="1714488"/>
              <a:chExt cx="1357322" cy="4643463"/>
            </a:xfrm>
          </p:grpSpPr>
          <p:grpSp>
            <p:nvGrpSpPr>
              <p:cNvPr id="17438" name="Group 7"/>
              <p:cNvGrpSpPr>
                <a:grpSpLocks/>
              </p:cNvGrpSpPr>
              <p:nvPr/>
            </p:nvGrpSpPr>
            <p:grpSpPr bwMode="auto">
              <a:xfrm rot="5400000">
                <a:off x="6347495" y="5036351"/>
                <a:ext cx="1285879" cy="1357322"/>
                <a:chOff x="2706" y="762"/>
                <a:chExt cx="1232" cy="1232"/>
              </a:xfrm>
            </p:grpSpPr>
            <p:sp>
              <p:nvSpPr>
                <p:cNvPr id="70" name="Freeform 8"/>
                <p:cNvSpPr>
                  <a:spLocks noEditPoints="1"/>
                </p:cNvSpPr>
                <p:nvPr/>
              </p:nvSpPr>
              <p:spPr bwMode="auto">
                <a:xfrm>
                  <a:off x="3137" y="1195"/>
                  <a:ext cx="367" cy="367"/>
                </a:xfrm>
                <a:custGeom>
                  <a:avLst/>
                  <a:gdLst>
                    <a:gd name="T0" fmla="*/ 0 w 368"/>
                    <a:gd name="T1" fmla="*/ 184 h 368"/>
                    <a:gd name="T2" fmla="*/ 4 w 368"/>
                    <a:gd name="T3" fmla="*/ 222 h 368"/>
                    <a:gd name="T4" fmla="*/ 14 w 368"/>
                    <a:gd name="T5" fmla="*/ 256 h 368"/>
                    <a:gd name="T6" fmla="*/ 32 w 368"/>
                    <a:gd name="T7" fmla="*/ 286 h 368"/>
                    <a:gd name="T8" fmla="*/ 54 w 368"/>
                    <a:gd name="T9" fmla="*/ 314 h 368"/>
                    <a:gd name="T10" fmla="*/ 82 w 368"/>
                    <a:gd name="T11" fmla="*/ 336 h 368"/>
                    <a:gd name="T12" fmla="*/ 112 w 368"/>
                    <a:gd name="T13" fmla="*/ 354 h 368"/>
                    <a:gd name="T14" fmla="*/ 146 w 368"/>
                    <a:gd name="T15" fmla="*/ 364 h 368"/>
                    <a:gd name="T16" fmla="*/ 184 w 368"/>
                    <a:gd name="T17" fmla="*/ 368 h 368"/>
                    <a:gd name="T18" fmla="*/ 202 w 368"/>
                    <a:gd name="T19" fmla="*/ 368 h 368"/>
                    <a:gd name="T20" fmla="*/ 238 w 368"/>
                    <a:gd name="T21" fmla="*/ 360 h 368"/>
                    <a:gd name="T22" fmla="*/ 272 w 368"/>
                    <a:gd name="T23" fmla="*/ 346 h 368"/>
                    <a:gd name="T24" fmla="*/ 300 w 368"/>
                    <a:gd name="T25" fmla="*/ 326 h 368"/>
                    <a:gd name="T26" fmla="*/ 326 w 368"/>
                    <a:gd name="T27" fmla="*/ 300 h 368"/>
                    <a:gd name="T28" fmla="*/ 346 w 368"/>
                    <a:gd name="T29" fmla="*/ 272 h 368"/>
                    <a:gd name="T30" fmla="*/ 360 w 368"/>
                    <a:gd name="T31" fmla="*/ 238 h 368"/>
                    <a:gd name="T32" fmla="*/ 368 w 368"/>
                    <a:gd name="T33" fmla="*/ 202 h 368"/>
                    <a:gd name="T34" fmla="*/ 368 w 368"/>
                    <a:gd name="T35" fmla="*/ 184 h 368"/>
                    <a:gd name="T36" fmla="*/ 364 w 368"/>
                    <a:gd name="T37" fmla="*/ 146 h 368"/>
                    <a:gd name="T38" fmla="*/ 354 w 368"/>
                    <a:gd name="T39" fmla="*/ 112 h 368"/>
                    <a:gd name="T40" fmla="*/ 336 w 368"/>
                    <a:gd name="T41" fmla="*/ 82 h 368"/>
                    <a:gd name="T42" fmla="*/ 314 w 368"/>
                    <a:gd name="T43" fmla="*/ 54 h 368"/>
                    <a:gd name="T44" fmla="*/ 286 w 368"/>
                    <a:gd name="T45" fmla="*/ 32 h 368"/>
                    <a:gd name="T46" fmla="*/ 256 w 368"/>
                    <a:gd name="T47" fmla="*/ 14 h 368"/>
                    <a:gd name="T48" fmla="*/ 222 w 368"/>
                    <a:gd name="T49" fmla="*/ 4 h 368"/>
                    <a:gd name="T50" fmla="*/ 184 w 368"/>
                    <a:gd name="T51" fmla="*/ 0 h 368"/>
                    <a:gd name="T52" fmla="*/ 166 w 368"/>
                    <a:gd name="T53" fmla="*/ 0 h 368"/>
                    <a:gd name="T54" fmla="*/ 130 w 368"/>
                    <a:gd name="T55" fmla="*/ 8 h 368"/>
                    <a:gd name="T56" fmla="*/ 96 w 368"/>
                    <a:gd name="T57" fmla="*/ 22 h 368"/>
                    <a:gd name="T58" fmla="*/ 68 w 368"/>
                    <a:gd name="T59" fmla="*/ 42 h 368"/>
                    <a:gd name="T60" fmla="*/ 42 w 368"/>
                    <a:gd name="T61" fmla="*/ 68 h 368"/>
                    <a:gd name="T62" fmla="*/ 22 w 368"/>
                    <a:gd name="T63" fmla="*/ 96 h 368"/>
                    <a:gd name="T64" fmla="*/ 8 w 368"/>
                    <a:gd name="T65" fmla="*/ 130 h 368"/>
                    <a:gd name="T66" fmla="*/ 0 w 368"/>
                    <a:gd name="T67" fmla="*/ 166 h 368"/>
                    <a:gd name="T68" fmla="*/ 0 w 368"/>
                    <a:gd name="T69" fmla="*/ 184 h 368"/>
                    <a:gd name="T70" fmla="*/ 80 w 368"/>
                    <a:gd name="T71" fmla="*/ 184 h 368"/>
                    <a:gd name="T72" fmla="*/ 88 w 368"/>
                    <a:gd name="T73" fmla="*/ 144 h 368"/>
                    <a:gd name="T74" fmla="*/ 110 w 368"/>
                    <a:gd name="T75" fmla="*/ 110 h 368"/>
                    <a:gd name="T76" fmla="*/ 144 w 368"/>
                    <a:gd name="T77" fmla="*/ 88 h 368"/>
                    <a:gd name="T78" fmla="*/ 184 w 368"/>
                    <a:gd name="T79" fmla="*/ 80 h 368"/>
                    <a:gd name="T80" fmla="*/ 204 w 368"/>
                    <a:gd name="T81" fmla="*/ 82 h 368"/>
                    <a:gd name="T82" fmla="*/ 242 w 368"/>
                    <a:gd name="T83" fmla="*/ 98 h 368"/>
                    <a:gd name="T84" fmla="*/ 270 w 368"/>
                    <a:gd name="T85" fmla="*/ 126 h 368"/>
                    <a:gd name="T86" fmla="*/ 286 w 368"/>
                    <a:gd name="T87" fmla="*/ 164 h 368"/>
                    <a:gd name="T88" fmla="*/ 288 w 368"/>
                    <a:gd name="T89" fmla="*/ 184 h 368"/>
                    <a:gd name="T90" fmla="*/ 280 w 368"/>
                    <a:gd name="T91" fmla="*/ 224 h 368"/>
                    <a:gd name="T92" fmla="*/ 258 w 368"/>
                    <a:gd name="T93" fmla="*/ 258 h 368"/>
                    <a:gd name="T94" fmla="*/ 224 w 368"/>
                    <a:gd name="T95" fmla="*/ 280 h 368"/>
                    <a:gd name="T96" fmla="*/ 184 w 368"/>
                    <a:gd name="T97" fmla="*/ 288 h 368"/>
                    <a:gd name="T98" fmla="*/ 164 w 368"/>
                    <a:gd name="T99" fmla="*/ 286 h 368"/>
                    <a:gd name="T100" fmla="*/ 126 w 368"/>
                    <a:gd name="T101" fmla="*/ 270 h 368"/>
                    <a:gd name="T102" fmla="*/ 98 w 368"/>
                    <a:gd name="T103" fmla="*/ 242 h 368"/>
                    <a:gd name="T104" fmla="*/ 82 w 368"/>
                    <a:gd name="T105" fmla="*/ 204 h 368"/>
                    <a:gd name="T106" fmla="*/ 80 w 368"/>
                    <a:gd name="T107" fmla="*/ 184 h 36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68"/>
                    <a:gd name="T163" fmla="*/ 0 h 368"/>
                    <a:gd name="T164" fmla="*/ 368 w 368"/>
                    <a:gd name="T165" fmla="*/ 368 h 36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68" h="368">
                      <a:moveTo>
                        <a:pt x="0" y="184"/>
                      </a:moveTo>
                      <a:lnTo>
                        <a:pt x="0" y="184"/>
                      </a:lnTo>
                      <a:lnTo>
                        <a:pt x="0" y="202"/>
                      </a:lnTo>
                      <a:lnTo>
                        <a:pt x="4" y="222"/>
                      </a:lnTo>
                      <a:lnTo>
                        <a:pt x="8" y="238"/>
                      </a:lnTo>
                      <a:lnTo>
                        <a:pt x="14" y="256"/>
                      </a:lnTo>
                      <a:lnTo>
                        <a:pt x="22" y="272"/>
                      </a:lnTo>
                      <a:lnTo>
                        <a:pt x="32" y="286"/>
                      </a:lnTo>
                      <a:lnTo>
                        <a:pt x="42" y="300"/>
                      </a:lnTo>
                      <a:lnTo>
                        <a:pt x="54" y="314"/>
                      </a:lnTo>
                      <a:lnTo>
                        <a:pt x="68" y="326"/>
                      </a:lnTo>
                      <a:lnTo>
                        <a:pt x="82" y="336"/>
                      </a:lnTo>
                      <a:lnTo>
                        <a:pt x="96" y="346"/>
                      </a:lnTo>
                      <a:lnTo>
                        <a:pt x="112" y="354"/>
                      </a:lnTo>
                      <a:lnTo>
                        <a:pt x="130" y="360"/>
                      </a:lnTo>
                      <a:lnTo>
                        <a:pt x="146" y="364"/>
                      </a:lnTo>
                      <a:lnTo>
                        <a:pt x="166" y="368"/>
                      </a:lnTo>
                      <a:lnTo>
                        <a:pt x="184" y="368"/>
                      </a:lnTo>
                      <a:lnTo>
                        <a:pt x="202" y="368"/>
                      </a:lnTo>
                      <a:lnTo>
                        <a:pt x="222" y="364"/>
                      </a:lnTo>
                      <a:lnTo>
                        <a:pt x="238" y="360"/>
                      </a:lnTo>
                      <a:lnTo>
                        <a:pt x="256" y="354"/>
                      </a:lnTo>
                      <a:lnTo>
                        <a:pt x="272" y="346"/>
                      </a:lnTo>
                      <a:lnTo>
                        <a:pt x="286" y="336"/>
                      </a:lnTo>
                      <a:lnTo>
                        <a:pt x="300" y="326"/>
                      </a:lnTo>
                      <a:lnTo>
                        <a:pt x="314" y="314"/>
                      </a:lnTo>
                      <a:lnTo>
                        <a:pt x="326" y="300"/>
                      </a:lnTo>
                      <a:lnTo>
                        <a:pt x="336" y="286"/>
                      </a:lnTo>
                      <a:lnTo>
                        <a:pt x="346" y="272"/>
                      </a:lnTo>
                      <a:lnTo>
                        <a:pt x="354" y="256"/>
                      </a:lnTo>
                      <a:lnTo>
                        <a:pt x="360" y="238"/>
                      </a:lnTo>
                      <a:lnTo>
                        <a:pt x="364" y="222"/>
                      </a:lnTo>
                      <a:lnTo>
                        <a:pt x="368" y="202"/>
                      </a:lnTo>
                      <a:lnTo>
                        <a:pt x="368" y="184"/>
                      </a:lnTo>
                      <a:lnTo>
                        <a:pt x="368" y="166"/>
                      </a:lnTo>
                      <a:lnTo>
                        <a:pt x="364" y="146"/>
                      </a:lnTo>
                      <a:lnTo>
                        <a:pt x="360" y="130"/>
                      </a:lnTo>
                      <a:lnTo>
                        <a:pt x="354" y="112"/>
                      </a:lnTo>
                      <a:lnTo>
                        <a:pt x="346" y="96"/>
                      </a:lnTo>
                      <a:lnTo>
                        <a:pt x="336" y="82"/>
                      </a:lnTo>
                      <a:lnTo>
                        <a:pt x="326" y="68"/>
                      </a:lnTo>
                      <a:lnTo>
                        <a:pt x="314" y="54"/>
                      </a:lnTo>
                      <a:lnTo>
                        <a:pt x="300" y="42"/>
                      </a:lnTo>
                      <a:lnTo>
                        <a:pt x="286" y="32"/>
                      </a:lnTo>
                      <a:lnTo>
                        <a:pt x="272" y="22"/>
                      </a:lnTo>
                      <a:lnTo>
                        <a:pt x="256" y="14"/>
                      </a:lnTo>
                      <a:lnTo>
                        <a:pt x="238" y="8"/>
                      </a:lnTo>
                      <a:lnTo>
                        <a:pt x="222" y="4"/>
                      </a:lnTo>
                      <a:lnTo>
                        <a:pt x="202" y="0"/>
                      </a:lnTo>
                      <a:lnTo>
                        <a:pt x="184" y="0"/>
                      </a:lnTo>
                      <a:lnTo>
                        <a:pt x="166" y="0"/>
                      </a:lnTo>
                      <a:lnTo>
                        <a:pt x="146" y="4"/>
                      </a:lnTo>
                      <a:lnTo>
                        <a:pt x="130" y="8"/>
                      </a:lnTo>
                      <a:lnTo>
                        <a:pt x="112" y="14"/>
                      </a:lnTo>
                      <a:lnTo>
                        <a:pt x="96" y="22"/>
                      </a:lnTo>
                      <a:lnTo>
                        <a:pt x="82" y="32"/>
                      </a:lnTo>
                      <a:lnTo>
                        <a:pt x="68" y="42"/>
                      </a:lnTo>
                      <a:lnTo>
                        <a:pt x="54" y="54"/>
                      </a:lnTo>
                      <a:lnTo>
                        <a:pt x="42" y="68"/>
                      </a:lnTo>
                      <a:lnTo>
                        <a:pt x="32" y="82"/>
                      </a:lnTo>
                      <a:lnTo>
                        <a:pt x="22" y="96"/>
                      </a:lnTo>
                      <a:lnTo>
                        <a:pt x="14" y="112"/>
                      </a:lnTo>
                      <a:lnTo>
                        <a:pt x="8" y="130"/>
                      </a:lnTo>
                      <a:lnTo>
                        <a:pt x="4" y="146"/>
                      </a:lnTo>
                      <a:lnTo>
                        <a:pt x="0" y="166"/>
                      </a:lnTo>
                      <a:lnTo>
                        <a:pt x="0" y="184"/>
                      </a:lnTo>
                      <a:close/>
                      <a:moveTo>
                        <a:pt x="80" y="184"/>
                      </a:moveTo>
                      <a:lnTo>
                        <a:pt x="80" y="184"/>
                      </a:lnTo>
                      <a:lnTo>
                        <a:pt x="82" y="164"/>
                      </a:lnTo>
                      <a:lnTo>
                        <a:pt x="88" y="144"/>
                      </a:lnTo>
                      <a:lnTo>
                        <a:pt x="98" y="126"/>
                      </a:lnTo>
                      <a:lnTo>
                        <a:pt x="110" y="110"/>
                      </a:lnTo>
                      <a:lnTo>
                        <a:pt x="126" y="98"/>
                      </a:lnTo>
                      <a:lnTo>
                        <a:pt x="144" y="88"/>
                      </a:lnTo>
                      <a:lnTo>
                        <a:pt x="164" y="82"/>
                      </a:lnTo>
                      <a:lnTo>
                        <a:pt x="184" y="80"/>
                      </a:lnTo>
                      <a:lnTo>
                        <a:pt x="204" y="82"/>
                      </a:lnTo>
                      <a:lnTo>
                        <a:pt x="224" y="88"/>
                      </a:lnTo>
                      <a:lnTo>
                        <a:pt x="242" y="98"/>
                      </a:lnTo>
                      <a:lnTo>
                        <a:pt x="258" y="110"/>
                      </a:lnTo>
                      <a:lnTo>
                        <a:pt x="270" y="126"/>
                      </a:lnTo>
                      <a:lnTo>
                        <a:pt x="280" y="144"/>
                      </a:lnTo>
                      <a:lnTo>
                        <a:pt x="286" y="164"/>
                      </a:lnTo>
                      <a:lnTo>
                        <a:pt x="288" y="184"/>
                      </a:lnTo>
                      <a:lnTo>
                        <a:pt x="286" y="204"/>
                      </a:lnTo>
                      <a:lnTo>
                        <a:pt x="280" y="224"/>
                      </a:lnTo>
                      <a:lnTo>
                        <a:pt x="270" y="242"/>
                      </a:lnTo>
                      <a:lnTo>
                        <a:pt x="258" y="258"/>
                      </a:lnTo>
                      <a:lnTo>
                        <a:pt x="242" y="270"/>
                      </a:lnTo>
                      <a:lnTo>
                        <a:pt x="224" y="280"/>
                      </a:lnTo>
                      <a:lnTo>
                        <a:pt x="204" y="286"/>
                      </a:lnTo>
                      <a:lnTo>
                        <a:pt x="184" y="288"/>
                      </a:lnTo>
                      <a:lnTo>
                        <a:pt x="164" y="286"/>
                      </a:lnTo>
                      <a:lnTo>
                        <a:pt x="144" y="280"/>
                      </a:lnTo>
                      <a:lnTo>
                        <a:pt x="126" y="270"/>
                      </a:lnTo>
                      <a:lnTo>
                        <a:pt x="110" y="258"/>
                      </a:lnTo>
                      <a:lnTo>
                        <a:pt x="98" y="242"/>
                      </a:lnTo>
                      <a:lnTo>
                        <a:pt x="88" y="224"/>
                      </a:lnTo>
                      <a:lnTo>
                        <a:pt x="82" y="204"/>
                      </a:lnTo>
                      <a:lnTo>
                        <a:pt x="80" y="184"/>
                      </a:lnTo>
                      <a:close/>
                    </a:path>
                  </a:pathLst>
                </a:custGeom>
                <a:solidFill>
                  <a:srgbClr val="654E25">
                    <a:alpha val="39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1" kern="0">
                    <a:solidFill>
                      <a:sysClr val="windowText" lastClr="000000"/>
                    </a:solidFill>
                    <a:latin typeface="Tahoma" pitchFamily="34" charset="0"/>
                    <a:ea typeface="돋움" pitchFamily="50" charset="-127"/>
                    <a:cs typeface="Tahoma" pitchFamily="34" charset="0"/>
                  </a:endParaRPr>
                </a:p>
              </p:txBody>
            </p:sp>
            <p:sp>
              <p:nvSpPr>
                <p:cNvPr id="71" name="Freeform 9"/>
                <p:cNvSpPr>
                  <a:spLocks noEditPoints="1"/>
                </p:cNvSpPr>
                <p:nvPr/>
              </p:nvSpPr>
              <p:spPr bwMode="auto">
                <a:xfrm>
                  <a:off x="2992" y="1052"/>
                  <a:ext cx="656" cy="657"/>
                </a:xfrm>
                <a:custGeom>
                  <a:avLst/>
                  <a:gdLst>
                    <a:gd name="T0" fmla="*/ 2 w 656"/>
                    <a:gd name="T1" fmla="*/ 362 h 656"/>
                    <a:gd name="T2" fmla="*/ 26 w 656"/>
                    <a:gd name="T3" fmla="*/ 456 h 656"/>
                    <a:gd name="T4" fmla="*/ 74 w 656"/>
                    <a:gd name="T5" fmla="*/ 536 h 656"/>
                    <a:gd name="T6" fmla="*/ 144 w 656"/>
                    <a:gd name="T7" fmla="*/ 600 h 656"/>
                    <a:gd name="T8" fmla="*/ 230 w 656"/>
                    <a:gd name="T9" fmla="*/ 642 h 656"/>
                    <a:gd name="T10" fmla="*/ 328 w 656"/>
                    <a:gd name="T11" fmla="*/ 656 h 656"/>
                    <a:gd name="T12" fmla="*/ 394 w 656"/>
                    <a:gd name="T13" fmla="*/ 650 h 656"/>
                    <a:gd name="T14" fmla="*/ 484 w 656"/>
                    <a:gd name="T15" fmla="*/ 616 h 656"/>
                    <a:gd name="T16" fmla="*/ 560 w 656"/>
                    <a:gd name="T17" fmla="*/ 560 h 656"/>
                    <a:gd name="T18" fmla="*/ 616 w 656"/>
                    <a:gd name="T19" fmla="*/ 484 h 656"/>
                    <a:gd name="T20" fmla="*/ 650 w 656"/>
                    <a:gd name="T21" fmla="*/ 394 h 656"/>
                    <a:gd name="T22" fmla="*/ 656 w 656"/>
                    <a:gd name="T23" fmla="*/ 328 h 656"/>
                    <a:gd name="T24" fmla="*/ 642 w 656"/>
                    <a:gd name="T25" fmla="*/ 230 h 656"/>
                    <a:gd name="T26" fmla="*/ 600 w 656"/>
                    <a:gd name="T27" fmla="*/ 144 h 656"/>
                    <a:gd name="T28" fmla="*/ 536 w 656"/>
                    <a:gd name="T29" fmla="*/ 74 h 656"/>
                    <a:gd name="T30" fmla="*/ 456 w 656"/>
                    <a:gd name="T31" fmla="*/ 26 h 656"/>
                    <a:gd name="T32" fmla="*/ 362 w 656"/>
                    <a:gd name="T33" fmla="*/ 2 h 656"/>
                    <a:gd name="T34" fmla="*/ 294 w 656"/>
                    <a:gd name="T35" fmla="*/ 2 h 656"/>
                    <a:gd name="T36" fmla="*/ 200 w 656"/>
                    <a:gd name="T37" fmla="*/ 26 h 656"/>
                    <a:gd name="T38" fmla="*/ 120 w 656"/>
                    <a:gd name="T39" fmla="*/ 74 h 656"/>
                    <a:gd name="T40" fmla="*/ 56 w 656"/>
                    <a:gd name="T41" fmla="*/ 144 h 656"/>
                    <a:gd name="T42" fmla="*/ 14 w 656"/>
                    <a:gd name="T43" fmla="*/ 230 h 656"/>
                    <a:gd name="T44" fmla="*/ 0 w 656"/>
                    <a:gd name="T45" fmla="*/ 328 h 656"/>
                    <a:gd name="T46" fmla="*/ 80 w 656"/>
                    <a:gd name="T47" fmla="*/ 328 h 656"/>
                    <a:gd name="T48" fmla="*/ 92 w 656"/>
                    <a:gd name="T49" fmla="*/ 254 h 656"/>
                    <a:gd name="T50" fmla="*/ 122 w 656"/>
                    <a:gd name="T51" fmla="*/ 190 h 656"/>
                    <a:gd name="T52" fmla="*/ 170 w 656"/>
                    <a:gd name="T53" fmla="*/ 136 h 656"/>
                    <a:gd name="T54" fmla="*/ 232 w 656"/>
                    <a:gd name="T55" fmla="*/ 100 h 656"/>
                    <a:gd name="T56" fmla="*/ 302 w 656"/>
                    <a:gd name="T57" fmla="*/ 82 h 656"/>
                    <a:gd name="T58" fmla="*/ 354 w 656"/>
                    <a:gd name="T59" fmla="*/ 82 h 656"/>
                    <a:gd name="T60" fmla="*/ 424 w 656"/>
                    <a:gd name="T61" fmla="*/ 100 h 656"/>
                    <a:gd name="T62" fmla="*/ 486 w 656"/>
                    <a:gd name="T63" fmla="*/ 136 h 656"/>
                    <a:gd name="T64" fmla="*/ 534 w 656"/>
                    <a:gd name="T65" fmla="*/ 190 h 656"/>
                    <a:gd name="T66" fmla="*/ 564 w 656"/>
                    <a:gd name="T67" fmla="*/ 254 h 656"/>
                    <a:gd name="T68" fmla="*/ 576 w 656"/>
                    <a:gd name="T69" fmla="*/ 328 h 656"/>
                    <a:gd name="T70" fmla="*/ 570 w 656"/>
                    <a:gd name="T71" fmla="*/ 378 h 656"/>
                    <a:gd name="T72" fmla="*/ 546 w 656"/>
                    <a:gd name="T73" fmla="*/ 446 h 656"/>
                    <a:gd name="T74" fmla="*/ 504 w 656"/>
                    <a:gd name="T75" fmla="*/ 504 h 656"/>
                    <a:gd name="T76" fmla="*/ 446 w 656"/>
                    <a:gd name="T77" fmla="*/ 546 h 656"/>
                    <a:gd name="T78" fmla="*/ 378 w 656"/>
                    <a:gd name="T79" fmla="*/ 570 h 656"/>
                    <a:gd name="T80" fmla="*/ 328 w 656"/>
                    <a:gd name="T81" fmla="*/ 576 h 656"/>
                    <a:gd name="T82" fmla="*/ 254 w 656"/>
                    <a:gd name="T83" fmla="*/ 564 h 656"/>
                    <a:gd name="T84" fmla="*/ 190 w 656"/>
                    <a:gd name="T85" fmla="*/ 534 h 656"/>
                    <a:gd name="T86" fmla="*/ 136 w 656"/>
                    <a:gd name="T87" fmla="*/ 486 h 656"/>
                    <a:gd name="T88" fmla="*/ 100 w 656"/>
                    <a:gd name="T89" fmla="*/ 424 h 656"/>
                    <a:gd name="T90" fmla="*/ 82 w 656"/>
                    <a:gd name="T91" fmla="*/ 354 h 65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656"/>
                    <a:gd name="T139" fmla="*/ 0 h 656"/>
                    <a:gd name="T140" fmla="*/ 656 w 656"/>
                    <a:gd name="T141" fmla="*/ 656 h 65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656" h="656">
                      <a:moveTo>
                        <a:pt x="0" y="328"/>
                      </a:moveTo>
                      <a:lnTo>
                        <a:pt x="0" y="328"/>
                      </a:lnTo>
                      <a:lnTo>
                        <a:pt x="2" y="362"/>
                      </a:lnTo>
                      <a:lnTo>
                        <a:pt x="6" y="394"/>
                      </a:lnTo>
                      <a:lnTo>
                        <a:pt x="14" y="426"/>
                      </a:lnTo>
                      <a:lnTo>
                        <a:pt x="26" y="456"/>
                      </a:lnTo>
                      <a:lnTo>
                        <a:pt x="40" y="484"/>
                      </a:lnTo>
                      <a:lnTo>
                        <a:pt x="56" y="512"/>
                      </a:lnTo>
                      <a:lnTo>
                        <a:pt x="74" y="536"/>
                      </a:lnTo>
                      <a:lnTo>
                        <a:pt x="96" y="560"/>
                      </a:lnTo>
                      <a:lnTo>
                        <a:pt x="120" y="582"/>
                      </a:lnTo>
                      <a:lnTo>
                        <a:pt x="144" y="600"/>
                      </a:lnTo>
                      <a:lnTo>
                        <a:pt x="172" y="616"/>
                      </a:lnTo>
                      <a:lnTo>
                        <a:pt x="200" y="630"/>
                      </a:lnTo>
                      <a:lnTo>
                        <a:pt x="230" y="642"/>
                      </a:lnTo>
                      <a:lnTo>
                        <a:pt x="262" y="650"/>
                      </a:lnTo>
                      <a:lnTo>
                        <a:pt x="294" y="654"/>
                      </a:lnTo>
                      <a:lnTo>
                        <a:pt x="328" y="656"/>
                      </a:lnTo>
                      <a:lnTo>
                        <a:pt x="362" y="654"/>
                      </a:lnTo>
                      <a:lnTo>
                        <a:pt x="394" y="650"/>
                      </a:lnTo>
                      <a:lnTo>
                        <a:pt x="426" y="642"/>
                      </a:lnTo>
                      <a:lnTo>
                        <a:pt x="456" y="630"/>
                      </a:lnTo>
                      <a:lnTo>
                        <a:pt x="484" y="616"/>
                      </a:lnTo>
                      <a:lnTo>
                        <a:pt x="512" y="600"/>
                      </a:lnTo>
                      <a:lnTo>
                        <a:pt x="536" y="582"/>
                      </a:lnTo>
                      <a:lnTo>
                        <a:pt x="560" y="560"/>
                      </a:lnTo>
                      <a:lnTo>
                        <a:pt x="582" y="536"/>
                      </a:lnTo>
                      <a:lnTo>
                        <a:pt x="600" y="512"/>
                      </a:lnTo>
                      <a:lnTo>
                        <a:pt x="616" y="484"/>
                      </a:lnTo>
                      <a:lnTo>
                        <a:pt x="630" y="456"/>
                      </a:lnTo>
                      <a:lnTo>
                        <a:pt x="642" y="426"/>
                      </a:lnTo>
                      <a:lnTo>
                        <a:pt x="650" y="394"/>
                      </a:lnTo>
                      <a:lnTo>
                        <a:pt x="654" y="362"/>
                      </a:lnTo>
                      <a:lnTo>
                        <a:pt x="656" y="328"/>
                      </a:lnTo>
                      <a:lnTo>
                        <a:pt x="654" y="294"/>
                      </a:lnTo>
                      <a:lnTo>
                        <a:pt x="650" y="262"/>
                      </a:lnTo>
                      <a:lnTo>
                        <a:pt x="642" y="230"/>
                      </a:lnTo>
                      <a:lnTo>
                        <a:pt x="630" y="200"/>
                      </a:lnTo>
                      <a:lnTo>
                        <a:pt x="616" y="172"/>
                      </a:lnTo>
                      <a:lnTo>
                        <a:pt x="600" y="144"/>
                      </a:lnTo>
                      <a:lnTo>
                        <a:pt x="582" y="120"/>
                      </a:lnTo>
                      <a:lnTo>
                        <a:pt x="560" y="96"/>
                      </a:lnTo>
                      <a:lnTo>
                        <a:pt x="536" y="74"/>
                      </a:lnTo>
                      <a:lnTo>
                        <a:pt x="512" y="56"/>
                      </a:lnTo>
                      <a:lnTo>
                        <a:pt x="484" y="40"/>
                      </a:lnTo>
                      <a:lnTo>
                        <a:pt x="456" y="26"/>
                      </a:lnTo>
                      <a:lnTo>
                        <a:pt x="426" y="14"/>
                      </a:lnTo>
                      <a:lnTo>
                        <a:pt x="394" y="6"/>
                      </a:lnTo>
                      <a:lnTo>
                        <a:pt x="362" y="2"/>
                      </a:lnTo>
                      <a:lnTo>
                        <a:pt x="328" y="0"/>
                      </a:lnTo>
                      <a:lnTo>
                        <a:pt x="294" y="2"/>
                      </a:lnTo>
                      <a:lnTo>
                        <a:pt x="262" y="6"/>
                      </a:lnTo>
                      <a:lnTo>
                        <a:pt x="230" y="14"/>
                      </a:lnTo>
                      <a:lnTo>
                        <a:pt x="200" y="26"/>
                      </a:lnTo>
                      <a:lnTo>
                        <a:pt x="172" y="40"/>
                      </a:lnTo>
                      <a:lnTo>
                        <a:pt x="144" y="56"/>
                      </a:lnTo>
                      <a:lnTo>
                        <a:pt x="120" y="74"/>
                      </a:lnTo>
                      <a:lnTo>
                        <a:pt x="96" y="96"/>
                      </a:lnTo>
                      <a:lnTo>
                        <a:pt x="74" y="120"/>
                      </a:lnTo>
                      <a:lnTo>
                        <a:pt x="56" y="144"/>
                      </a:lnTo>
                      <a:lnTo>
                        <a:pt x="40" y="172"/>
                      </a:lnTo>
                      <a:lnTo>
                        <a:pt x="26" y="200"/>
                      </a:lnTo>
                      <a:lnTo>
                        <a:pt x="14" y="230"/>
                      </a:lnTo>
                      <a:lnTo>
                        <a:pt x="6" y="262"/>
                      </a:lnTo>
                      <a:lnTo>
                        <a:pt x="2" y="294"/>
                      </a:lnTo>
                      <a:lnTo>
                        <a:pt x="0" y="328"/>
                      </a:lnTo>
                      <a:close/>
                      <a:moveTo>
                        <a:pt x="80" y="328"/>
                      </a:moveTo>
                      <a:lnTo>
                        <a:pt x="80" y="328"/>
                      </a:lnTo>
                      <a:lnTo>
                        <a:pt x="82" y="302"/>
                      </a:lnTo>
                      <a:lnTo>
                        <a:pt x="86" y="278"/>
                      </a:lnTo>
                      <a:lnTo>
                        <a:pt x="92" y="254"/>
                      </a:lnTo>
                      <a:lnTo>
                        <a:pt x="100" y="232"/>
                      </a:lnTo>
                      <a:lnTo>
                        <a:pt x="110" y="210"/>
                      </a:lnTo>
                      <a:lnTo>
                        <a:pt x="122" y="190"/>
                      </a:lnTo>
                      <a:lnTo>
                        <a:pt x="136" y="170"/>
                      </a:lnTo>
                      <a:lnTo>
                        <a:pt x="152" y="152"/>
                      </a:lnTo>
                      <a:lnTo>
                        <a:pt x="170" y="136"/>
                      </a:lnTo>
                      <a:lnTo>
                        <a:pt x="190" y="122"/>
                      </a:lnTo>
                      <a:lnTo>
                        <a:pt x="210" y="110"/>
                      </a:lnTo>
                      <a:lnTo>
                        <a:pt x="232" y="100"/>
                      </a:lnTo>
                      <a:lnTo>
                        <a:pt x="254" y="92"/>
                      </a:lnTo>
                      <a:lnTo>
                        <a:pt x="278" y="86"/>
                      </a:lnTo>
                      <a:lnTo>
                        <a:pt x="302" y="82"/>
                      </a:lnTo>
                      <a:lnTo>
                        <a:pt x="328" y="80"/>
                      </a:lnTo>
                      <a:lnTo>
                        <a:pt x="354" y="82"/>
                      </a:lnTo>
                      <a:lnTo>
                        <a:pt x="378" y="86"/>
                      </a:lnTo>
                      <a:lnTo>
                        <a:pt x="402" y="92"/>
                      </a:lnTo>
                      <a:lnTo>
                        <a:pt x="424" y="100"/>
                      </a:lnTo>
                      <a:lnTo>
                        <a:pt x="446" y="110"/>
                      </a:lnTo>
                      <a:lnTo>
                        <a:pt x="466" y="122"/>
                      </a:lnTo>
                      <a:lnTo>
                        <a:pt x="486" y="136"/>
                      </a:lnTo>
                      <a:lnTo>
                        <a:pt x="504" y="152"/>
                      </a:lnTo>
                      <a:lnTo>
                        <a:pt x="520" y="170"/>
                      </a:lnTo>
                      <a:lnTo>
                        <a:pt x="534" y="190"/>
                      </a:lnTo>
                      <a:lnTo>
                        <a:pt x="546" y="210"/>
                      </a:lnTo>
                      <a:lnTo>
                        <a:pt x="556" y="232"/>
                      </a:lnTo>
                      <a:lnTo>
                        <a:pt x="564" y="254"/>
                      </a:lnTo>
                      <a:lnTo>
                        <a:pt x="570" y="278"/>
                      </a:lnTo>
                      <a:lnTo>
                        <a:pt x="574" y="302"/>
                      </a:lnTo>
                      <a:lnTo>
                        <a:pt x="576" y="328"/>
                      </a:lnTo>
                      <a:lnTo>
                        <a:pt x="574" y="354"/>
                      </a:lnTo>
                      <a:lnTo>
                        <a:pt x="570" y="378"/>
                      </a:lnTo>
                      <a:lnTo>
                        <a:pt x="564" y="402"/>
                      </a:lnTo>
                      <a:lnTo>
                        <a:pt x="556" y="424"/>
                      </a:lnTo>
                      <a:lnTo>
                        <a:pt x="546" y="446"/>
                      </a:lnTo>
                      <a:lnTo>
                        <a:pt x="534" y="466"/>
                      </a:lnTo>
                      <a:lnTo>
                        <a:pt x="520" y="486"/>
                      </a:lnTo>
                      <a:lnTo>
                        <a:pt x="504" y="504"/>
                      </a:lnTo>
                      <a:lnTo>
                        <a:pt x="486" y="520"/>
                      </a:lnTo>
                      <a:lnTo>
                        <a:pt x="466" y="534"/>
                      </a:lnTo>
                      <a:lnTo>
                        <a:pt x="446" y="546"/>
                      </a:lnTo>
                      <a:lnTo>
                        <a:pt x="424" y="556"/>
                      </a:lnTo>
                      <a:lnTo>
                        <a:pt x="402" y="564"/>
                      </a:lnTo>
                      <a:lnTo>
                        <a:pt x="378" y="570"/>
                      </a:lnTo>
                      <a:lnTo>
                        <a:pt x="354" y="574"/>
                      </a:lnTo>
                      <a:lnTo>
                        <a:pt x="328" y="576"/>
                      </a:lnTo>
                      <a:lnTo>
                        <a:pt x="302" y="574"/>
                      </a:lnTo>
                      <a:lnTo>
                        <a:pt x="278" y="570"/>
                      </a:lnTo>
                      <a:lnTo>
                        <a:pt x="254" y="564"/>
                      </a:lnTo>
                      <a:lnTo>
                        <a:pt x="232" y="556"/>
                      </a:lnTo>
                      <a:lnTo>
                        <a:pt x="210" y="546"/>
                      </a:lnTo>
                      <a:lnTo>
                        <a:pt x="190" y="534"/>
                      </a:lnTo>
                      <a:lnTo>
                        <a:pt x="170" y="520"/>
                      </a:lnTo>
                      <a:lnTo>
                        <a:pt x="152" y="504"/>
                      </a:lnTo>
                      <a:lnTo>
                        <a:pt x="136" y="486"/>
                      </a:lnTo>
                      <a:lnTo>
                        <a:pt x="122" y="466"/>
                      </a:lnTo>
                      <a:lnTo>
                        <a:pt x="110" y="446"/>
                      </a:lnTo>
                      <a:lnTo>
                        <a:pt x="100" y="424"/>
                      </a:lnTo>
                      <a:lnTo>
                        <a:pt x="92" y="402"/>
                      </a:lnTo>
                      <a:lnTo>
                        <a:pt x="86" y="378"/>
                      </a:lnTo>
                      <a:lnTo>
                        <a:pt x="82" y="354"/>
                      </a:lnTo>
                      <a:lnTo>
                        <a:pt x="80" y="328"/>
                      </a:lnTo>
                      <a:close/>
                    </a:path>
                  </a:pathLst>
                </a:custGeom>
                <a:solidFill>
                  <a:srgbClr val="654E25">
                    <a:alpha val="30196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1" kern="0">
                    <a:solidFill>
                      <a:sysClr val="windowText" lastClr="000000"/>
                    </a:solidFill>
                    <a:latin typeface="Tahoma" pitchFamily="34" charset="0"/>
                    <a:ea typeface="돋움" pitchFamily="50" charset="-127"/>
                    <a:cs typeface="Tahoma" pitchFamily="34" charset="0"/>
                  </a:endParaRPr>
                </a:p>
              </p:txBody>
            </p:sp>
            <p:sp>
              <p:nvSpPr>
                <p:cNvPr id="72" name="Freeform 10"/>
                <p:cNvSpPr>
                  <a:spLocks noEditPoints="1"/>
                </p:cNvSpPr>
                <p:nvPr/>
              </p:nvSpPr>
              <p:spPr bwMode="auto">
                <a:xfrm>
                  <a:off x="2849" y="908"/>
                  <a:ext cx="943" cy="944"/>
                </a:xfrm>
                <a:custGeom>
                  <a:avLst/>
                  <a:gdLst>
                    <a:gd name="T0" fmla="*/ 0 w 944"/>
                    <a:gd name="T1" fmla="*/ 496 h 944"/>
                    <a:gd name="T2" fmla="*/ 10 w 944"/>
                    <a:gd name="T3" fmla="*/ 568 h 944"/>
                    <a:gd name="T4" fmla="*/ 58 w 944"/>
                    <a:gd name="T5" fmla="*/ 696 h 944"/>
                    <a:gd name="T6" fmla="*/ 138 w 944"/>
                    <a:gd name="T7" fmla="*/ 806 h 944"/>
                    <a:gd name="T8" fmla="*/ 248 w 944"/>
                    <a:gd name="T9" fmla="*/ 886 h 944"/>
                    <a:gd name="T10" fmla="*/ 376 w 944"/>
                    <a:gd name="T11" fmla="*/ 934 h 944"/>
                    <a:gd name="T12" fmla="*/ 448 w 944"/>
                    <a:gd name="T13" fmla="*/ 944 h 944"/>
                    <a:gd name="T14" fmla="*/ 496 w 944"/>
                    <a:gd name="T15" fmla="*/ 944 h 944"/>
                    <a:gd name="T16" fmla="*/ 568 w 944"/>
                    <a:gd name="T17" fmla="*/ 934 h 944"/>
                    <a:gd name="T18" fmla="*/ 696 w 944"/>
                    <a:gd name="T19" fmla="*/ 886 h 944"/>
                    <a:gd name="T20" fmla="*/ 806 w 944"/>
                    <a:gd name="T21" fmla="*/ 806 h 944"/>
                    <a:gd name="T22" fmla="*/ 886 w 944"/>
                    <a:gd name="T23" fmla="*/ 696 h 944"/>
                    <a:gd name="T24" fmla="*/ 934 w 944"/>
                    <a:gd name="T25" fmla="*/ 568 h 944"/>
                    <a:gd name="T26" fmla="*/ 944 w 944"/>
                    <a:gd name="T27" fmla="*/ 496 h 944"/>
                    <a:gd name="T28" fmla="*/ 944 w 944"/>
                    <a:gd name="T29" fmla="*/ 448 h 944"/>
                    <a:gd name="T30" fmla="*/ 934 w 944"/>
                    <a:gd name="T31" fmla="*/ 376 h 944"/>
                    <a:gd name="T32" fmla="*/ 886 w 944"/>
                    <a:gd name="T33" fmla="*/ 248 h 944"/>
                    <a:gd name="T34" fmla="*/ 806 w 944"/>
                    <a:gd name="T35" fmla="*/ 138 h 944"/>
                    <a:gd name="T36" fmla="*/ 696 w 944"/>
                    <a:gd name="T37" fmla="*/ 58 h 944"/>
                    <a:gd name="T38" fmla="*/ 568 w 944"/>
                    <a:gd name="T39" fmla="*/ 10 h 944"/>
                    <a:gd name="T40" fmla="*/ 496 w 944"/>
                    <a:gd name="T41" fmla="*/ 0 h 944"/>
                    <a:gd name="T42" fmla="*/ 448 w 944"/>
                    <a:gd name="T43" fmla="*/ 0 h 944"/>
                    <a:gd name="T44" fmla="*/ 376 w 944"/>
                    <a:gd name="T45" fmla="*/ 10 h 944"/>
                    <a:gd name="T46" fmla="*/ 248 w 944"/>
                    <a:gd name="T47" fmla="*/ 58 h 944"/>
                    <a:gd name="T48" fmla="*/ 138 w 944"/>
                    <a:gd name="T49" fmla="*/ 138 h 944"/>
                    <a:gd name="T50" fmla="*/ 58 w 944"/>
                    <a:gd name="T51" fmla="*/ 248 h 944"/>
                    <a:gd name="T52" fmla="*/ 10 w 944"/>
                    <a:gd name="T53" fmla="*/ 376 h 944"/>
                    <a:gd name="T54" fmla="*/ 0 w 944"/>
                    <a:gd name="T55" fmla="*/ 448 h 944"/>
                    <a:gd name="T56" fmla="*/ 80 w 944"/>
                    <a:gd name="T57" fmla="*/ 472 h 944"/>
                    <a:gd name="T58" fmla="*/ 88 w 944"/>
                    <a:gd name="T59" fmla="*/ 394 h 944"/>
                    <a:gd name="T60" fmla="*/ 128 w 944"/>
                    <a:gd name="T61" fmla="*/ 286 h 944"/>
                    <a:gd name="T62" fmla="*/ 194 w 944"/>
                    <a:gd name="T63" fmla="*/ 194 h 944"/>
                    <a:gd name="T64" fmla="*/ 286 w 944"/>
                    <a:gd name="T65" fmla="*/ 128 h 944"/>
                    <a:gd name="T66" fmla="*/ 394 w 944"/>
                    <a:gd name="T67" fmla="*/ 88 h 944"/>
                    <a:gd name="T68" fmla="*/ 472 w 944"/>
                    <a:gd name="T69" fmla="*/ 80 h 944"/>
                    <a:gd name="T70" fmla="*/ 588 w 944"/>
                    <a:gd name="T71" fmla="*/ 98 h 944"/>
                    <a:gd name="T72" fmla="*/ 692 w 944"/>
                    <a:gd name="T73" fmla="*/ 148 h 944"/>
                    <a:gd name="T74" fmla="*/ 774 w 944"/>
                    <a:gd name="T75" fmla="*/ 222 h 944"/>
                    <a:gd name="T76" fmla="*/ 834 w 944"/>
                    <a:gd name="T77" fmla="*/ 320 h 944"/>
                    <a:gd name="T78" fmla="*/ 862 w 944"/>
                    <a:gd name="T79" fmla="*/ 432 h 944"/>
                    <a:gd name="T80" fmla="*/ 862 w 944"/>
                    <a:gd name="T81" fmla="*/ 512 h 944"/>
                    <a:gd name="T82" fmla="*/ 834 w 944"/>
                    <a:gd name="T83" fmla="*/ 624 h 944"/>
                    <a:gd name="T84" fmla="*/ 774 w 944"/>
                    <a:gd name="T85" fmla="*/ 722 h 944"/>
                    <a:gd name="T86" fmla="*/ 692 w 944"/>
                    <a:gd name="T87" fmla="*/ 796 h 944"/>
                    <a:gd name="T88" fmla="*/ 588 w 944"/>
                    <a:gd name="T89" fmla="*/ 846 h 944"/>
                    <a:gd name="T90" fmla="*/ 472 w 944"/>
                    <a:gd name="T91" fmla="*/ 864 h 944"/>
                    <a:gd name="T92" fmla="*/ 394 w 944"/>
                    <a:gd name="T93" fmla="*/ 856 h 944"/>
                    <a:gd name="T94" fmla="*/ 286 w 944"/>
                    <a:gd name="T95" fmla="*/ 816 h 944"/>
                    <a:gd name="T96" fmla="*/ 194 w 944"/>
                    <a:gd name="T97" fmla="*/ 750 h 944"/>
                    <a:gd name="T98" fmla="*/ 128 w 944"/>
                    <a:gd name="T99" fmla="*/ 658 h 944"/>
                    <a:gd name="T100" fmla="*/ 88 w 944"/>
                    <a:gd name="T101" fmla="*/ 550 h 944"/>
                    <a:gd name="T102" fmla="*/ 80 w 944"/>
                    <a:gd name="T103" fmla="*/ 472 h 94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944"/>
                    <a:gd name="T157" fmla="*/ 0 h 944"/>
                    <a:gd name="T158" fmla="*/ 944 w 944"/>
                    <a:gd name="T159" fmla="*/ 944 h 94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944" h="944">
                      <a:moveTo>
                        <a:pt x="0" y="472"/>
                      </a:moveTo>
                      <a:lnTo>
                        <a:pt x="0" y="472"/>
                      </a:lnTo>
                      <a:lnTo>
                        <a:pt x="0" y="496"/>
                      </a:lnTo>
                      <a:lnTo>
                        <a:pt x="2" y="520"/>
                      </a:lnTo>
                      <a:lnTo>
                        <a:pt x="6" y="544"/>
                      </a:lnTo>
                      <a:lnTo>
                        <a:pt x="10" y="568"/>
                      </a:lnTo>
                      <a:lnTo>
                        <a:pt x="22" y="612"/>
                      </a:lnTo>
                      <a:lnTo>
                        <a:pt x="38" y="656"/>
                      </a:lnTo>
                      <a:lnTo>
                        <a:pt x="58" y="696"/>
                      </a:lnTo>
                      <a:lnTo>
                        <a:pt x="80" y="736"/>
                      </a:lnTo>
                      <a:lnTo>
                        <a:pt x="108" y="772"/>
                      </a:lnTo>
                      <a:lnTo>
                        <a:pt x="138" y="806"/>
                      </a:lnTo>
                      <a:lnTo>
                        <a:pt x="172" y="836"/>
                      </a:lnTo>
                      <a:lnTo>
                        <a:pt x="208" y="864"/>
                      </a:lnTo>
                      <a:lnTo>
                        <a:pt x="248" y="886"/>
                      </a:lnTo>
                      <a:lnTo>
                        <a:pt x="288" y="906"/>
                      </a:lnTo>
                      <a:lnTo>
                        <a:pt x="332" y="922"/>
                      </a:lnTo>
                      <a:lnTo>
                        <a:pt x="376" y="934"/>
                      </a:lnTo>
                      <a:lnTo>
                        <a:pt x="400" y="938"/>
                      </a:lnTo>
                      <a:lnTo>
                        <a:pt x="424" y="942"/>
                      </a:lnTo>
                      <a:lnTo>
                        <a:pt x="448" y="944"/>
                      </a:lnTo>
                      <a:lnTo>
                        <a:pt x="472" y="944"/>
                      </a:lnTo>
                      <a:lnTo>
                        <a:pt x="496" y="944"/>
                      </a:lnTo>
                      <a:lnTo>
                        <a:pt x="520" y="942"/>
                      </a:lnTo>
                      <a:lnTo>
                        <a:pt x="544" y="938"/>
                      </a:lnTo>
                      <a:lnTo>
                        <a:pt x="568" y="934"/>
                      </a:lnTo>
                      <a:lnTo>
                        <a:pt x="612" y="922"/>
                      </a:lnTo>
                      <a:lnTo>
                        <a:pt x="656" y="906"/>
                      </a:lnTo>
                      <a:lnTo>
                        <a:pt x="696" y="886"/>
                      </a:lnTo>
                      <a:lnTo>
                        <a:pt x="736" y="864"/>
                      </a:lnTo>
                      <a:lnTo>
                        <a:pt x="772" y="836"/>
                      </a:lnTo>
                      <a:lnTo>
                        <a:pt x="806" y="806"/>
                      </a:lnTo>
                      <a:lnTo>
                        <a:pt x="836" y="772"/>
                      </a:lnTo>
                      <a:lnTo>
                        <a:pt x="864" y="736"/>
                      </a:lnTo>
                      <a:lnTo>
                        <a:pt x="886" y="696"/>
                      </a:lnTo>
                      <a:lnTo>
                        <a:pt x="906" y="656"/>
                      </a:lnTo>
                      <a:lnTo>
                        <a:pt x="922" y="612"/>
                      </a:lnTo>
                      <a:lnTo>
                        <a:pt x="934" y="568"/>
                      </a:lnTo>
                      <a:lnTo>
                        <a:pt x="938" y="544"/>
                      </a:lnTo>
                      <a:lnTo>
                        <a:pt x="942" y="520"/>
                      </a:lnTo>
                      <a:lnTo>
                        <a:pt x="944" y="496"/>
                      </a:lnTo>
                      <a:lnTo>
                        <a:pt x="944" y="472"/>
                      </a:lnTo>
                      <a:lnTo>
                        <a:pt x="944" y="448"/>
                      </a:lnTo>
                      <a:lnTo>
                        <a:pt x="942" y="424"/>
                      </a:lnTo>
                      <a:lnTo>
                        <a:pt x="938" y="400"/>
                      </a:lnTo>
                      <a:lnTo>
                        <a:pt x="934" y="376"/>
                      </a:lnTo>
                      <a:lnTo>
                        <a:pt x="922" y="332"/>
                      </a:lnTo>
                      <a:lnTo>
                        <a:pt x="906" y="288"/>
                      </a:lnTo>
                      <a:lnTo>
                        <a:pt x="886" y="248"/>
                      </a:lnTo>
                      <a:lnTo>
                        <a:pt x="864" y="208"/>
                      </a:lnTo>
                      <a:lnTo>
                        <a:pt x="836" y="172"/>
                      </a:lnTo>
                      <a:lnTo>
                        <a:pt x="806" y="138"/>
                      </a:lnTo>
                      <a:lnTo>
                        <a:pt x="772" y="108"/>
                      </a:lnTo>
                      <a:lnTo>
                        <a:pt x="736" y="80"/>
                      </a:lnTo>
                      <a:lnTo>
                        <a:pt x="696" y="58"/>
                      </a:lnTo>
                      <a:lnTo>
                        <a:pt x="656" y="38"/>
                      </a:lnTo>
                      <a:lnTo>
                        <a:pt x="612" y="22"/>
                      </a:lnTo>
                      <a:lnTo>
                        <a:pt x="568" y="10"/>
                      </a:lnTo>
                      <a:lnTo>
                        <a:pt x="544" y="6"/>
                      </a:lnTo>
                      <a:lnTo>
                        <a:pt x="520" y="2"/>
                      </a:lnTo>
                      <a:lnTo>
                        <a:pt x="496" y="0"/>
                      </a:lnTo>
                      <a:lnTo>
                        <a:pt x="472" y="0"/>
                      </a:lnTo>
                      <a:lnTo>
                        <a:pt x="448" y="0"/>
                      </a:lnTo>
                      <a:lnTo>
                        <a:pt x="424" y="2"/>
                      </a:lnTo>
                      <a:lnTo>
                        <a:pt x="400" y="6"/>
                      </a:lnTo>
                      <a:lnTo>
                        <a:pt x="376" y="10"/>
                      </a:lnTo>
                      <a:lnTo>
                        <a:pt x="332" y="22"/>
                      </a:lnTo>
                      <a:lnTo>
                        <a:pt x="288" y="38"/>
                      </a:lnTo>
                      <a:lnTo>
                        <a:pt x="248" y="58"/>
                      </a:lnTo>
                      <a:lnTo>
                        <a:pt x="208" y="80"/>
                      </a:lnTo>
                      <a:lnTo>
                        <a:pt x="172" y="108"/>
                      </a:lnTo>
                      <a:lnTo>
                        <a:pt x="138" y="138"/>
                      </a:lnTo>
                      <a:lnTo>
                        <a:pt x="108" y="172"/>
                      </a:lnTo>
                      <a:lnTo>
                        <a:pt x="80" y="208"/>
                      </a:lnTo>
                      <a:lnTo>
                        <a:pt x="58" y="248"/>
                      </a:lnTo>
                      <a:lnTo>
                        <a:pt x="38" y="288"/>
                      </a:lnTo>
                      <a:lnTo>
                        <a:pt x="22" y="332"/>
                      </a:lnTo>
                      <a:lnTo>
                        <a:pt x="10" y="376"/>
                      </a:lnTo>
                      <a:lnTo>
                        <a:pt x="6" y="400"/>
                      </a:lnTo>
                      <a:lnTo>
                        <a:pt x="2" y="424"/>
                      </a:lnTo>
                      <a:lnTo>
                        <a:pt x="0" y="448"/>
                      </a:lnTo>
                      <a:lnTo>
                        <a:pt x="0" y="472"/>
                      </a:lnTo>
                      <a:close/>
                      <a:moveTo>
                        <a:pt x="80" y="472"/>
                      </a:moveTo>
                      <a:lnTo>
                        <a:pt x="80" y="472"/>
                      </a:lnTo>
                      <a:lnTo>
                        <a:pt x="82" y="432"/>
                      </a:lnTo>
                      <a:lnTo>
                        <a:pt x="88" y="394"/>
                      </a:lnTo>
                      <a:lnTo>
                        <a:pt x="98" y="356"/>
                      </a:lnTo>
                      <a:lnTo>
                        <a:pt x="110" y="320"/>
                      </a:lnTo>
                      <a:lnTo>
                        <a:pt x="128" y="286"/>
                      </a:lnTo>
                      <a:lnTo>
                        <a:pt x="148" y="252"/>
                      </a:lnTo>
                      <a:lnTo>
                        <a:pt x="170" y="222"/>
                      </a:lnTo>
                      <a:lnTo>
                        <a:pt x="194" y="194"/>
                      </a:lnTo>
                      <a:lnTo>
                        <a:pt x="222" y="170"/>
                      </a:lnTo>
                      <a:lnTo>
                        <a:pt x="252" y="148"/>
                      </a:lnTo>
                      <a:lnTo>
                        <a:pt x="286" y="128"/>
                      </a:lnTo>
                      <a:lnTo>
                        <a:pt x="320" y="110"/>
                      </a:lnTo>
                      <a:lnTo>
                        <a:pt x="356" y="98"/>
                      </a:lnTo>
                      <a:lnTo>
                        <a:pt x="394" y="88"/>
                      </a:lnTo>
                      <a:lnTo>
                        <a:pt x="432" y="82"/>
                      </a:lnTo>
                      <a:lnTo>
                        <a:pt x="472" y="80"/>
                      </a:lnTo>
                      <a:lnTo>
                        <a:pt x="512" y="82"/>
                      </a:lnTo>
                      <a:lnTo>
                        <a:pt x="550" y="88"/>
                      </a:lnTo>
                      <a:lnTo>
                        <a:pt x="588" y="98"/>
                      </a:lnTo>
                      <a:lnTo>
                        <a:pt x="624" y="110"/>
                      </a:lnTo>
                      <a:lnTo>
                        <a:pt x="658" y="128"/>
                      </a:lnTo>
                      <a:lnTo>
                        <a:pt x="692" y="148"/>
                      </a:lnTo>
                      <a:lnTo>
                        <a:pt x="722" y="170"/>
                      </a:lnTo>
                      <a:lnTo>
                        <a:pt x="750" y="194"/>
                      </a:lnTo>
                      <a:lnTo>
                        <a:pt x="774" y="222"/>
                      </a:lnTo>
                      <a:lnTo>
                        <a:pt x="796" y="252"/>
                      </a:lnTo>
                      <a:lnTo>
                        <a:pt x="816" y="286"/>
                      </a:lnTo>
                      <a:lnTo>
                        <a:pt x="834" y="320"/>
                      </a:lnTo>
                      <a:lnTo>
                        <a:pt x="846" y="356"/>
                      </a:lnTo>
                      <a:lnTo>
                        <a:pt x="856" y="394"/>
                      </a:lnTo>
                      <a:lnTo>
                        <a:pt x="862" y="432"/>
                      </a:lnTo>
                      <a:lnTo>
                        <a:pt x="864" y="472"/>
                      </a:lnTo>
                      <a:lnTo>
                        <a:pt x="862" y="512"/>
                      </a:lnTo>
                      <a:lnTo>
                        <a:pt x="856" y="550"/>
                      </a:lnTo>
                      <a:lnTo>
                        <a:pt x="846" y="588"/>
                      </a:lnTo>
                      <a:lnTo>
                        <a:pt x="834" y="624"/>
                      </a:lnTo>
                      <a:lnTo>
                        <a:pt x="816" y="658"/>
                      </a:lnTo>
                      <a:lnTo>
                        <a:pt x="796" y="692"/>
                      </a:lnTo>
                      <a:lnTo>
                        <a:pt x="774" y="722"/>
                      </a:lnTo>
                      <a:lnTo>
                        <a:pt x="750" y="750"/>
                      </a:lnTo>
                      <a:lnTo>
                        <a:pt x="722" y="774"/>
                      </a:lnTo>
                      <a:lnTo>
                        <a:pt x="692" y="796"/>
                      </a:lnTo>
                      <a:lnTo>
                        <a:pt x="658" y="816"/>
                      </a:lnTo>
                      <a:lnTo>
                        <a:pt x="624" y="834"/>
                      </a:lnTo>
                      <a:lnTo>
                        <a:pt x="588" y="846"/>
                      </a:lnTo>
                      <a:lnTo>
                        <a:pt x="550" y="856"/>
                      </a:lnTo>
                      <a:lnTo>
                        <a:pt x="512" y="862"/>
                      </a:lnTo>
                      <a:lnTo>
                        <a:pt x="472" y="864"/>
                      </a:lnTo>
                      <a:lnTo>
                        <a:pt x="432" y="862"/>
                      </a:lnTo>
                      <a:lnTo>
                        <a:pt x="394" y="856"/>
                      </a:lnTo>
                      <a:lnTo>
                        <a:pt x="356" y="846"/>
                      </a:lnTo>
                      <a:lnTo>
                        <a:pt x="320" y="834"/>
                      </a:lnTo>
                      <a:lnTo>
                        <a:pt x="286" y="816"/>
                      </a:lnTo>
                      <a:lnTo>
                        <a:pt x="252" y="796"/>
                      </a:lnTo>
                      <a:lnTo>
                        <a:pt x="222" y="774"/>
                      </a:lnTo>
                      <a:lnTo>
                        <a:pt x="194" y="750"/>
                      </a:lnTo>
                      <a:lnTo>
                        <a:pt x="170" y="722"/>
                      </a:lnTo>
                      <a:lnTo>
                        <a:pt x="148" y="692"/>
                      </a:lnTo>
                      <a:lnTo>
                        <a:pt x="128" y="658"/>
                      </a:lnTo>
                      <a:lnTo>
                        <a:pt x="110" y="624"/>
                      </a:lnTo>
                      <a:lnTo>
                        <a:pt x="98" y="588"/>
                      </a:lnTo>
                      <a:lnTo>
                        <a:pt x="88" y="550"/>
                      </a:lnTo>
                      <a:lnTo>
                        <a:pt x="82" y="512"/>
                      </a:lnTo>
                      <a:lnTo>
                        <a:pt x="80" y="472"/>
                      </a:lnTo>
                      <a:close/>
                    </a:path>
                  </a:pathLst>
                </a:custGeom>
                <a:solidFill>
                  <a:srgbClr val="654E25">
                    <a:alpha val="2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1" kern="0">
                    <a:solidFill>
                      <a:sysClr val="windowText" lastClr="000000"/>
                    </a:solidFill>
                    <a:latin typeface="Tahoma" pitchFamily="34" charset="0"/>
                    <a:ea typeface="돋움" pitchFamily="50" charset="-127"/>
                    <a:cs typeface="Tahoma" pitchFamily="34" charset="0"/>
                  </a:endParaRPr>
                </a:p>
              </p:txBody>
            </p:sp>
            <p:sp>
              <p:nvSpPr>
                <p:cNvPr id="73" name="Freeform 11"/>
                <p:cNvSpPr>
                  <a:spLocks noEditPoints="1"/>
                </p:cNvSpPr>
                <p:nvPr/>
              </p:nvSpPr>
              <p:spPr bwMode="auto">
                <a:xfrm>
                  <a:off x="2704" y="762"/>
                  <a:ext cx="1232" cy="1232"/>
                </a:xfrm>
                <a:custGeom>
                  <a:avLst/>
                  <a:gdLst>
                    <a:gd name="T0" fmla="*/ 8 w 1232"/>
                    <a:gd name="T1" fmla="*/ 710 h 1232"/>
                    <a:gd name="T2" fmla="*/ 48 w 1232"/>
                    <a:gd name="T3" fmla="*/ 856 h 1232"/>
                    <a:gd name="T4" fmla="*/ 122 w 1232"/>
                    <a:gd name="T5" fmla="*/ 984 h 1232"/>
                    <a:gd name="T6" fmla="*/ 224 w 1232"/>
                    <a:gd name="T7" fmla="*/ 1092 h 1232"/>
                    <a:gd name="T8" fmla="*/ 350 w 1232"/>
                    <a:gd name="T9" fmla="*/ 1172 h 1232"/>
                    <a:gd name="T10" fmla="*/ 492 w 1232"/>
                    <a:gd name="T11" fmla="*/ 1220 h 1232"/>
                    <a:gd name="T12" fmla="*/ 616 w 1232"/>
                    <a:gd name="T13" fmla="*/ 1232 h 1232"/>
                    <a:gd name="T14" fmla="*/ 770 w 1232"/>
                    <a:gd name="T15" fmla="*/ 1212 h 1232"/>
                    <a:gd name="T16" fmla="*/ 910 w 1232"/>
                    <a:gd name="T17" fmla="*/ 1158 h 1232"/>
                    <a:gd name="T18" fmla="*/ 1030 w 1232"/>
                    <a:gd name="T19" fmla="*/ 1072 h 1232"/>
                    <a:gd name="T20" fmla="*/ 1126 w 1232"/>
                    <a:gd name="T21" fmla="*/ 960 h 1232"/>
                    <a:gd name="T22" fmla="*/ 1194 w 1232"/>
                    <a:gd name="T23" fmla="*/ 828 h 1232"/>
                    <a:gd name="T24" fmla="*/ 1228 w 1232"/>
                    <a:gd name="T25" fmla="*/ 678 h 1232"/>
                    <a:gd name="T26" fmla="*/ 1228 w 1232"/>
                    <a:gd name="T27" fmla="*/ 554 h 1232"/>
                    <a:gd name="T28" fmla="*/ 1194 w 1232"/>
                    <a:gd name="T29" fmla="*/ 404 h 1232"/>
                    <a:gd name="T30" fmla="*/ 1126 w 1232"/>
                    <a:gd name="T31" fmla="*/ 272 h 1232"/>
                    <a:gd name="T32" fmla="*/ 1030 w 1232"/>
                    <a:gd name="T33" fmla="*/ 160 h 1232"/>
                    <a:gd name="T34" fmla="*/ 910 w 1232"/>
                    <a:gd name="T35" fmla="*/ 74 h 1232"/>
                    <a:gd name="T36" fmla="*/ 770 w 1232"/>
                    <a:gd name="T37" fmla="*/ 20 h 1232"/>
                    <a:gd name="T38" fmla="*/ 616 w 1232"/>
                    <a:gd name="T39" fmla="*/ 0 h 1232"/>
                    <a:gd name="T40" fmla="*/ 492 w 1232"/>
                    <a:gd name="T41" fmla="*/ 12 h 1232"/>
                    <a:gd name="T42" fmla="*/ 350 w 1232"/>
                    <a:gd name="T43" fmla="*/ 60 h 1232"/>
                    <a:gd name="T44" fmla="*/ 224 w 1232"/>
                    <a:gd name="T45" fmla="*/ 140 h 1232"/>
                    <a:gd name="T46" fmla="*/ 122 w 1232"/>
                    <a:gd name="T47" fmla="*/ 248 h 1232"/>
                    <a:gd name="T48" fmla="*/ 48 w 1232"/>
                    <a:gd name="T49" fmla="*/ 376 h 1232"/>
                    <a:gd name="T50" fmla="*/ 8 w 1232"/>
                    <a:gd name="T51" fmla="*/ 522 h 1232"/>
                    <a:gd name="T52" fmla="*/ 80 w 1232"/>
                    <a:gd name="T53" fmla="*/ 616 h 1232"/>
                    <a:gd name="T54" fmla="*/ 90 w 1232"/>
                    <a:gd name="T55" fmla="*/ 508 h 1232"/>
                    <a:gd name="T56" fmla="*/ 132 w 1232"/>
                    <a:gd name="T57" fmla="*/ 384 h 1232"/>
                    <a:gd name="T58" fmla="*/ 202 w 1232"/>
                    <a:gd name="T59" fmla="*/ 276 h 1232"/>
                    <a:gd name="T60" fmla="*/ 296 w 1232"/>
                    <a:gd name="T61" fmla="*/ 186 h 1232"/>
                    <a:gd name="T62" fmla="*/ 408 w 1232"/>
                    <a:gd name="T63" fmla="*/ 122 h 1232"/>
                    <a:gd name="T64" fmla="*/ 534 w 1232"/>
                    <a:gd name="T65" fmla="*/ 86 h 1232"/>
                    <a:gd name="T66" fmla="*/ 644 w 1232"/>
                    <a:gd name="T67" fmla="*/ 80 h 1232"/>
                    <a:gd name="T68" fmla="*/ 776 w 1232"/>
                    <a:gd name="T69" fmla="*/ 104 h 1232"/>
                    <a:gd name="T70" fmla="*/ 894 w 1232"/>
                    <a:gd name="T71" fmla="*/ 158 h 1232"/>
                    <a:gd name="T72" fmla="*/ 994 w 1232"/>
                    <a:gd name="T73" fmla="*/ 238 h 1232"/>
                    <a:gd name="T74" fmla="*/ 1074 w 1232"/>
                    <a:gd name="T75" fmla="*/ 338 h 1232"/>
                    <a:gd name="T76" fmla="*/ 1128 w 1232"/>
                    <a:gd name="T77" fmla="*/ 456 h 1232"/>
                    <a:gd name="T78" fmla="*/ 1152 w 1232"/>
                    <a:gd name="T79" fmla="*/ 588 h 1232"/>
                    <a:gd name="T80" fmla="*/ 1146 w 1232"/>
                    <a:gd name="T81" fmla="*/ 698 h 1232"/>
                    <a:gd name="T82" fmla="*/ 1110 w 1232"/>
                    <a:gd name="T83" fmla="*/ 824 h 1232"/>
                    <a:gd name="T84" fmla="*/ 1046 w 1232"/>
                    <a:gd name="T85" fmla="*/ 936 h 1232"/>
                    <a:gd name="T86" fmla="*/ 956 w 1232"/>
                    <a:gd name="T87" fmla="*/ 1030 h 1232"/>
                    <a:gd name="T88" fmla="*/ 848 w 1232"/>
                    <a:gd name="T89" fmla="*/ 1100 h 1232"/>
                    <a:gd name="T90" fmla="*/ 724 w 1232"/>
                    <a:gd name="T91" fmla="*/ 1142 h 1232"/>
                    <a:gd name="T92" fmla="*/ 616 w 1232"/>
                    <a:gd name="T93" fmla="*/ 1152 h 1232"/>
                    <a:gd name="T94" fmla="*/ 482 w 1232"/>
                    <a:gd name="T95" fmla="*/ 1136 h 1232"/>
                    <a:gd name="T96" fmla="*/ 360 w 1232"/>
                    <a:gd name="T97" fmla="*/ 1088 h 1232"/>
                    <a:gd name="T98" fmla="*/ 256 w 1232"/>
                    <a:gd name="T99" fmla="*/ 1012 h 1232"/>
                    <a:gd name="T100" fmla="*/ 172 w 1232"/>
                    <a:gd name="T101" fmla="*/ 916 h 1232"/>
                    <a:gd name="T102" fmla="*/ 112 w 1232"/>
                    <a:gd name="T103" fmla="*/ 800 h 1232"/>
                    <a:gd name="T104" fmla="*/ 82 w 1232"/>
                    <a:gd name="T105" fmla="*/ 670 h 123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232"/>
                    <a:gd name="T160" fmla="*/ 0 h 1232"/>
                    <a:gd name="T161" fmla="*/ 1232 w 1232"/>
                    <a:gd name="T162" fmla="*/ 1232 h 123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232" h="1232">
                      <a:moveTo>
                        <a:pt x="0" y="616"/>
                      </a:moveTo>
                      <a:lnTo>
                        <a:pt x="0" y="616"/>
                      </a:lnTo>
                      <a:lnTo>
                        <a:pt x="0" y="648"/>
                      </a:lnTo>
                      <a:lnTo>
                        <a:pt x="4" y="678"/>
                      </a:lnTo>
                      <a:lnTo>
                        <a:pt x="8" y="710"/>
                      </a:lnTo>
                      <a:lnTo>
                        <a:pt x="12" y="740"/>
                      </a:lnTo>
                      <a:lnTo>
                        <a:pt x="20" y="770"/>
                      </a:lnTo>
                      <a:lnTo>
                        <a:pt x="28" y="798"/>
                      </a:lnTo>
                      <a:lnTo>
                        <a:pt x="38" y="828"/>
                      </a:lnTo>
                      <a:lnTo>
                        <a:pt x="48" y="856"/>
                      </a:lnTo>
                      <a:lnTo>
                        <a:pt x="60" y="882"/>
                      </a:lnTo>
                      <a:lnTo>
                        <a:pt x="74" y="910"/>
                      </a:lnTo>
                      <a:lnTo>
                        <a:pt x="90" y="936"/>
                      </a:lnTo>
                      <a:lnTo>
                        <a:pt x="106" y="960"/>
                      </a:lnTo>
                      <a:lnTo>
                        <a:pt x="122" y="984"/>
                      </a:lnTo>
                      <a:lnTo>
                        <a:pt x="140" y="1008"/>
                      </a:lnTo>
                      <a:lnTo>
                        <a:pt x="160" y="1030"/>
                      </a:lnTo>
                      <a:lnTo>
                        <a:pt x="180" y="1052"/>
                      </a:lnTo>
                      <a:lnTo>
                        <a:pt x="202" y="1072"/>
                      </a:lnTo>
                      <a:lnTo>
                        <a:pt x="224" y="1092"/>
                      </a:lnTo>
                      <a:lnTo>
                        <a:pt x="248" y="1110"/>
                      </a:lnTo>
                      <a:lnTo>
                        <a:pt x="272" y="1126"/>
                      </a:lnTo>
                      <a:lnTo>
                        <a:pt x="296" y="1142"/>
                      </a:lnTo>
                      <a:lnTo>
                        <a:pt x="322" y="1158"/>
                      </a:lnTo>
                      <a:lnTo>
                        <a:pt x="350" y="1172"/>
                      </a:lnTo>
                      <a:lnTo>
                        <a:pt x="376" y="1184"/>
                      </a:lnTo>
                      <a:lnTo>
                        <a:pt x="404" y="1194"/>
                      </a:lnTo>
                      <a:lnTo>
                        <a:pt x="434" y="1204"/>
                      </a:lnTo>
                      <a:lnTo>
                        <a:pt x="462" y="1212"/>
                      </a:lnTo>
                      <a:lnTo>
                        <a:pt x="492" y="1220"/>
                      </a:lnTo>
                      <a:lnTo>
                        <a:pt x="522" y="1224"/>
                      </a:lnTo>
                      <a:lnTo>
                        <a:pt x="554" y="1228"/>
                      </a:lnTo>
                      <a:lnTo>
                        <a:pt x="584" y="1232"/>
                      </a:lnTo>
                      <a:lnTo>
                        <a:pt x="616" y="1232"/>
                      </a:lnTo>
                      <a:lnTo>
                        <a:pt x="648" y="1232"/>
                      </a:lnTo>
                      <a:lnTo>
                        <a:pt x="678" y="1228"/>
                      </a:lnTo>
                      <a:lnTo>
                        <a:pt x="710" y="1224"/>
                      </a:lnTo>
                      <a:lnTo>
                        <a:pt x="740" y="1220"/>
                      </a:lnTo>
                      <a:lnTo>
                        <a:pt x="770" y="1212"/>
                      </a:lnTo>
                      <a:lnTo>
                        <a:pt x="798" y="1204"/>
                      </a:lnTo>
                      <a:lnTo>
                        <a:pt x="828" y="1194"/>
                      </a:lnTo>
                      <a:lnTo>
                        <a:pt x="856" y="1184"/>
                      </a:lnTo>
                      <a:lnTo>
                        <a:pt x="882" y="1172"/>
                      </a:lnTo>
                      <a:lnTo>
                        <a:pt x="910" y="1158"/>
                      </a:lnTo>
                      <a:lnTo>
                        <a:pt x="936" y="1142"/>
                      </a:lnTo>
                      <a:lnTo>
                        <a:pt x="960" y="1126"/>
                      </a:lnTo>
                      <a:lnTo>
                        <a:pt x="984" y="1110"/>
                      </a:lnTo>
                      <a:lnTo>
                        <a:pt x="1008" y="1092"/>
                      </a:lnTo>
                      <a:lnTo>
                        <a:pt x="1030" y="1072"/>
                      </a:lnTo>
                      <a:lnTo>
                        <a:pt x="1052" y="1052"/>
                      </a:lnTo>
                      <a:lnTo>
                        <a:pt x="1072" y="1030"/>
                      </a:lnTo>
                      <a:lnTo>
                        <a:pt x="1092" y="1008"/>
                      </a:lnTo>
                      <a:lnTo>
                        <a:pt x="1110" y="984"/>
                      </a:lnTo>
                      <a:lnTo>
                        <a:pt x="1126" y="960"/>
                      </a:lnTo>
                      <a:lnTo>
                        <a:pt x="1142" y="936"/>
                      </a:lnTo>
                      <a:lnTo>
                        <a:pt x="1158" y="910"/>
                      </a:lnTo>
                      <a:lnTo>
                        <a:pt x="1172" y="882"/>
                      </a:lnTo>
                      <a:lnTo>
                        <a:pt x="1184" y="856"/>
                      </a:lnTo>
                      <a:lnTo>
                        <a:pt x="1194" y="828"/>
                      </a:lnTo>
                      <a:lnTo>
                        <a:pt x="1204" y="798"/>
                      </a:lnTo>
                      <a:lnTo>
                        <a:pt x="1212" y="770"/>
                      </a:lnTo>
                      <a:lnTo>
                        <a:pt x="1220" y="740"/>
                      </a:lnTo>
                      <a:lnTo>
                        <a:pt x="1224" y="710"/>
                      </a:lnTo>
                      <a:lnTo>
                        <a:pt x="1228" y="678"/>
                      </a:lnTo>
                      <a:lnTo>
                        <a:pt x="1232" y="648"/>
                      </a:lnTo>
                      <a:lnTo>
                        <a:pt x="1232" y="616"/>
                      </a:lnTo>
                      <a:lnTo>
                        <a:pt x="1232" y="584"/>
                      </a:lnTo>
                      <a:lnTo>
                        <a:pt x="1228" y="554"/>
                      </a:lnTo>
                      <a:lnTo>
                        <a:pt x="1224" y="522"/>
                      </a:lnTo>
                      <a:lnTo>
                        <a:pt x="1220" y="492"/>
                      </a:lnTo>
                      <a:lnTo>
                        <a:pt x="1212" y="462"/>
                      </a:lnTo>
                      <a:lnTo>
                        <a:pt x="1204" y="434"/>
                      </a:lnTo>
                      <a:lnTo>
                        <a:pt x="1194" y="404"/>
                      </a:lnTo>
                      <a:lnTo>
                        <a:pt x="1184" y="376"/>
                      </a:lnTo>
                      <a:lnTo>
                        <a:pt x="1172" y="350"/>
                      </a:lnTo>
                      <a:lnTo>
                        <a:pt x="1158" y="322"/>
                      </a:lnTo>
                      <a:lnTo>
                        <a:pt x="1142" y="296"/>
                      </a:lnTo>
                      <a:lnTo>
                        <a:pt x="1126" y="272"/>
                      </a:lnTo>
                      <a:lnTo>
                        <a:pt x="1110" y="248"/>
                      </a:lnTo>
                      <a:lnTo>
                        <a:pt x="1092" y="224"/>
                      </a:lnTo>
                      <a:lnTo>
                        <a:pt x="1072" y="202"/>
                      </a:lnTo>
                      <a:lnTo>
                        <a:pt x="1052" y="180"/>
                      </a:lnTo>
                      <a:lnTo>
                        <a:pt x="1030" y="160"/>
                      </a:lnTo>
                      <a:lnTo>
                        <a:pt x="1008" y="140"/>
                      </a:lnTo>
                      <a:lnTo>
                        <a:pt x="984" y="122"/>
                      </a:lnTo>
                      <a:lnTo>
                        <a:pt x="960" y="106"/>
                      </a:lnTo>
                      <a:lnTo>
                        <a:pt x="936" y="90"/>
                      </a:lnTo>
                      <a:lnTo>
                        <a:pt x="910" y="74"/>
                      </a:lnTo>
                      <a:lnTo>
                        <a:pt x="882" y="60"/>
                      </a:lnTo>
                      <a:lnTo>
                        <a:pt x="856" y="48"/>
                      </a:lnTo>
                      <a:lnTo>
                        <a:pt x="828" y="38"/>
                      </a:lnTo>
                      <a:lnTo>
                        <a:pt x="798" y="28"/>
                      </a:lnTo>
                      <a:lnTo>
                        <a:pt x="770" y="20"/>
                      </a:lnTo>
                      <a:lnTo>
                        <a:pt x="740" y="12"/>
                      </a:lnTo>
                      <a:lnTo>
                        <a:pt x="710" y="8"/>
                      </a:lnTo>
                      <a:lnTo>
                        <a:pt x="678" y="4"/>
                      </a:lnTo>
                      <a:lnTo>
                        <a:pt x="648" y="0"/>
                      </a:lnTo>
                      <a:lnTo>
                        <a:pt x="616" y="0"/>
                      </a:lnTo>
                      <a:lnTo>
                        <a:pt x="584" y="0"/>
                      </a:lnTo>
                      <a:lnTo>
                        <a:pt x="554" y="4"/>
                      </a:lnTo>
                      <a:lnTo>
                        <a:pt x="522" y="8"/>
                      </a:lnTo>
                      <a:lnTo>
                        <a:pt x="492" y="12"/>
                      </a:lnTo>
                      <a:lnTo>
                        <a:pt x="462" y="20"/>
                      </a:lnTo>
                      <a:lnTo>
                        <a:pt x="434" y="28"/>
                      </a:lnTo>
                      <a:lnTo>
                        <a:pt x="404" y="38"/>
                      </a:lnTo>
                      <a:lnTo>
                        <a:pt x="376" y="48"/>
                      </a:lnTo>
                      <a:lnTo>
                        <a:pt x="350" y="60"/>
                      </a:lnTo>
                      <a:lnTo>
                        <a:pt x="322" y="74"/>
                      </a:lnTo>
                      <a:lnTo>
                        <a:pt x="296" y="90"/>
                      </a:lnTo>
                      <a:lnTo>
                        <a:pt x="272" y="106"/>
                      </a:lnTo>
                      <a:lnTo>
                        <a:pt x="248" y="122"/>
                      </a:lnTo>
                      <a:lnTo>
                        <a:pt x="224" y="140"/>
                      </a:lnTo>
                      <a:lnTo>
                        <a:pt x="202" y="160"/>
                      </a:lnTo>
                      <a:lnTo>
                        <a:pt x="180" y="180"/>
                      </a:lnTo>
                      <a:lnTo>
                        <a:pt x="160" y="202"/>
                      </a:lnTo>
                      <a:lnTo>
                        <a:pt x="140" y="224"/>
                      </a:lnTo>
                      <a:lnTo>
                        <a:pt x="122" y="248"/>
                      </a:lnTo>
                      <a:lnTo>
                        <a:pt x="106" y="272"/>
                      </a:lnTo>
                      <a:lnTo>
                        <a:pt x="90" y="296"/>
                      </a:lnTo>
                      <a:lnTo>
                        <a:pt x="74" y="322"/>
                      </a:lnTo>
                      <a:lnTo>
                        <a:pt x="60" y="350"/>
                      </a:lnTo>
                      <a:lnTo>
                        <a:pt x="48" y="376"/>
                      </a:lnTo>
                      <a:lnTo>
                        <a:pt x="38" y="404"/>
                      </a:lnTo>
                      <a:lnTo>
                        <a:pt x="28" y="434"/>
                      </a:lnTo>
                      <a:lnTo>
                        <a:pt x="20" y="462"/>
                      </a:lnTo>
                      <a:lnTo>
                        <a:pt x="12" y="492"/>
                      </a:lnTo>
                      <a:lnTo>
                        <a:pt x="8" y="522"/>
                      </a:lnTo>
                      <a:lnTo>
                        <a:pt x="4" y="554"/>
                      </a:lnTo>
                      <a:lnTo>
                        <a:pt x="0" y="584"/>
                      </a:lnTo>
                      <a:lnTo>
                        <a:pt x="0" y="616"/>
                      </a:lnTo>
                      <a:close/>
                      <a:moveTo>
                        <a:pt x="80" y="616"/>
                      </a:moveTo>
                      <a:lnTo>
                        <a:pt x="80" y="616"/>
                      </a:lnTo>
                      <a:lnTo>
                        <a:pt x="80" y="588"/>
                      </a:lnTo>
                      <a:lnTo>
                        <a:pt x="82" y="562"/>
                      </a:lnTo>
                      <a:lnTo>
                        <a:pt x="86" y="534"/>
                      </a:lnTo>
                      <a:lnTo>
                        <a:pt x="90" y="508"/>
                      </a:lnTo>
                      <a:lnTo>
                        <a:pt x="96" y="482"/>
                      </a:lnTo>
                      <a:lnTo>
                        <a:pt x="104" y="456"/>
                      </a:lnTo>
                      <a:lnTo>
                        <a:pt x="112" y="432"/>
                      </a:lnTo>
                      <a:lnTo>
                        <a:pt x="122" y="408"/>
                      </a:lnTo>
                      <a:lnTo>
                        <a:pt x="132" y="384"/>
                      </a:lnTo>
                      <a:lnTo>
                        <a:pt x="144" y="360"/>
                      </a:lnTo>
                      <a:lnTo>
                        <a:pt x="158" y="338"/>
                      </a:lnTo>
                      <a:lnTo>
                        <a:pt x="172" y="316"/>
                      </a:lnTo>
                      <a:lnTo>
                        <a:pt x="186" y="296"/>
                      </a:lnTo>
                      <a:lnTo>
                        <a:pt x="202" y="276"/>
                      </a:lnTo>
                      <a:lnTo>
                        <a:pt x="220" y="256"/>
                      </a:lnTo>
                      <a:lnTo>
                        <a:pt x="238" y="238"/>
                      </a:lnTo>
                      <a:lnTo>
                        <a:pt x="256" y="220"/>
                      </a:lnTo>
                      <a:lnTo>
                        <a:pt x="276" y="202"/>
                      </a:lnTo>
                      <a:lnTo>
                        <a:pt x="296" y="186"/>
                      </a:lnTo>
                      <a:lnTo>
                        <a:pt x="316" y="172"/>
                      </a:lnTo>
                      <a:lnTo>
                        <a:pt x="338" y="158"/>
                      </a:lnTo>
                      <a:lnTo>
                        <a:pt x="360" y="144"/>
                      </a:lnTo>
                      <a:lnTo>
                        <a:pt x="384" y="132"/>
                      </a:lnTo>
                      <a:lnTo>
                        <a:pt x="408" y="122"/>
                      </a:lnTo>
                      <a:lnTo>
                        <a:pt x="432" y="112"/>
                      </a:lnTo>
                      <a:lnTo>
                        <a:pt x="456" y="104"/>
                      </a:lnTo>
                      <a:lnTo>
                        <a:pt x="482" y="96"/>
                      </a:lnTo>
                      <a:lnTo>
                        <a:pt x="508" y="90"/>
                      </a:lnTo>
                      <a:lnTo>
                        <a:pt x="534" y="86"/>
                      </a:lnTo>
                      <a:lnTo>
                        <a:pt x="562" y="82"/>
                      </a:lnTo>
                      <a:lnTo>
                        <a:pt x="588" y="80"/>
                      </a:lnTo>
                      <a:lnTo>
                        <a:pt x="616" y="80"/>
                      </a:lnTo>
                      <a:lnTo>
                        <a:pt x="644" y="80"/>
                      </a:lnTo>
                      <a:lnTo>
                        <a:pt x="670" y="82"/>
                      </a:lnTo>
                      <a:lnTo>
                        <a:pt x="698" y="86"/>
                      </a:lnTo>
                      <a:lnTo>
                        <a:pt x="724" y="90"/>
                      </a:lnTo>
                      <a:lnTo>
                        <a:pt x="750" y="96"/>
                      </a:lnTo>
                      <a:lnTo>
                        <a:pt x="776" y="104"/>
                      </a:lnTo>
                      <a:lnTo>
                        <a:pt x="800" y="112"/>
                      </a:lnTo>
                      <a:lnTo>
                        <a:pt x="824" y="122"/>
                      </a:lnTo>
                      <a:lnTo>
                        <a:pt x="848" y="132"/>
                      </a:lnTo>
                      <a:lnTo>
                        <a:pt x="872" y="144"/>
                      </a:lnTo>
                      <a:lnTo>
                        <a:pt x="894" y="158"/>
                      </a:lnTo>
                      <a:lnTo>
                        <a:pt x="916" y="172"/>
                      </a:lnTo>
                      <a:lnTo>
                        <a:pt x="936" y="186"/>
                      </a:lnTo>
                      <a:lnTo>
                        <a:pt x="956" y="202"/>
                      </a:lnTo>
                      <a:lnTo>
                        <a:pt x="976" y="220"/>
                      </a:lnTo>
                      <a:lnTo>
                        <a:pt x="994" y="238"/>
                      </a:lnTo>
                      <a:lnTo>
                        <a:pt x="1012" y="256"/>
                      </a:lnTo>
                      <a:lnTo>
                        <a:pt x="1030" y="276"/>
                      </a:lnTo>
                      <a:lnTo>
                        <a:pt x="1046" y="296"/>
                      </a:lnTo>
                      <a:lnTo>
                        <a:pt x="1060" y="316"/>
                      </a:lnTo>
                      <a:lnTo>
                        <a:pt x="1074" y="338"/>
                      </a:lnTo>
                      <a:lnTo>
                        <a:pt x="1088" y="360"/>
                      </a:lnTo>
                      <a:lnTo>
                        <a:pt x="1100" y="384"/>
                      </a:lnTo>
                      <a:lnTo>
                        <a:pt x="1110" y="408"/>
                      </a:lnTo>
                      <a:lnTo>
                        <a:pt x="1120" y="432"/>
                      </a:lnTo>
                      <a:lnTo>
                        <a:pt x="1128" y="456"/>
                      </a:lnTo>
                      <a:lnTo>
                        <a:pt x="1136" y="482"/>
                      </a:lnTo>
                      <a:lnTo>
                        <a:pt x="1142" y="508"/>
                      </a:lnTo>
                      <a:lnTo>
                        <a:pt x="1146" y="534"/>
                      </a:lnTo>
                      <a:lnTo>
                        <a:pt x="1150" y="562"/>
                      </a:lnTo>
                      <a:lnTo>
                        <a:pt x="1152" y="588"/>
                      </a:lnTo>
                      <a:lnTo>
                        <a:pt x="1152" y="616"/>
                      </a:lnTo>
                      <a:lnTo>
                        <a:pt x="1152" y="644"/>
                      </a:lnTo>
                      <a:lnTo>
                        <a:pt x="1150" y="670"/>
                      </a:lnTo>
                      <a:lnTo>
                        <a:pt x="1146" y="698"/>
                      </a:lnTo>
                      <a:lnTo>
                        <a:pt x="1142" y="724"/>
                      </a:lnTo>
                      <a:lnTo>
                        <a:pt x="1136" y="750"/>
                      </a:lnTo>
                      <a:lnTo>
                        <a:pt x="1128" y="776"/>
                      </a:lnTo>
                      <a:lnTo>
                        <a:pt x="1120" y="800"/>
                      </a:lnTo>
                      <a:lnTo>
                        <a:pt x="1110" y="824"/>
                      </a:lnTo>
                      <a:lnTo>
                        <a:pt x="1100" y="848"/>
                      </a:lnTo>
                      <a:lnTo>
                        <a:pt x="1088" y="872"/>
                      </a:lnTo>
                      <a:lnTo>
                        <a:pt x="1074" y="894"/>
                      </a:lnTo>
                      <a:lnTo>
                        <a:pt x="1060" y="916"/>
                      </a:lnTo>
                      <a:lnTo>
                        <a:pt x="1046" y="936"/>
                      </a:lnTo>
                      <a:lnTo>
                        <a:pt x="1030" y="956"/>
                      </a:lnTo>
                      <a:lnTo>
                        <a:pt x="1012" y="976"/>
                      </a:lnTo>
                      <a:lnTo>
                        <a:pt x="994" y="994"/>
                      </a:lnTo>
                      <a:lnTo>
                        <a:pt x="976" y="1012"/>
                      </a:lnTo>
                      <a:lnTo>
                        <a:pt x="956" y="1030"/>
                      </a:lnTo>
                      <a:lnTo>
                        <a:pt x="936" y="1046"/>
                      </a:lnTo>
                      <a:lnTo>
                        <a:pt x="916" y="1060"/>
                      </a:lnTo>
                      <a:lnTo>
                        <a:pt x="894" y="1074"/>
                      </a:lnTo>
                      <a:lnTo>
                        <a:pt x="872" y="1088"/>
                      </a:lnTo>
                      <a:lnTo>
                        <a:pt x="848" y="1100"/>
                      </a:lnTo>
                      <a:lnTo>
                        <a:pt x="824" y="1110"/>
                      </a:lnTo>
                      <a:lnTo>
                        <a:pt x="800" y="1120"/>
                      </a:lnTo>
                      <a:lnTo>
                        <a:pt x="776" y="1128"/>
                      </a:lnTo>
                      <a:lnTo>
                        <a:pt x="750" y="1136"/>
                      </a:lnTo>
                      <a:lnTo>
                        <a:pt x="724" y="1142"/>
                      </a:lnTo>
                      <a:lnTo>
                        <a:pt x="698" y="1146"/>
                      </a:lnTo>
                      <a:lnTo>
                        <a:pt x="670" y="1150"/>
                      </a:lnTo>
                      <a:lnTo>
                        <a:pt x="644" y="1152"/>
                      </a:lnTo>
                      <a:lnTo>
                        <a:pt x="616" y="1152"/>
                      </a:lnTo>
                      <a:lnTo>
                        <a:pt x="588" y="1152"/>
                      </a:lnTo>
                      <a:lnTo>
                        <a:pt x="562" y="1150"/>
                      </a:lnTo>
                      <a:lnTo>
                        <a:pt x="534" y="1146"/>
                      </a:lnTo>
                      <a:lnTo>
                        <a:pt x="508" y="1142"/>
                      </a:lnTo>
                      <a:lnTo>
                        <a:pt x="482" y="1136"/>
                      </a:lnTo>
                      <a:lnTo>
                        <a:pt x="456" y="1128"/>
                      </a:lnTo>
                      <a:lnTo>
                        <a:pt x="432" y="1120"/>
                      </a:lnTo>
                      <a:lnTo>
                        <a:pt x="408" y="1110"/>
                      </a:lnTo>
                      <a:lnTo>
                        <a:pt x="384" y="1100"/>
                      </a:lnTo>
                      <a:lnTo>
                        <a:pt x="360" y="1088"/>
                      </a:lnTo>
                      <a:lnTo>
                        <a:pt x="338" y="1074"/>
                      </a:lnTo>
                      <a:lnTo>
                        <a:pt x="316" y="1060"/>
                      </a:lnTo>
                      <a:lnTo>
                        <a:pt x="296" y="1046"/>
                      </a:lnTo>
                      <a:lnTo>
                        <a:pt x="276" y="1030"/>
                      </a:lnTo>
                      <a:lnTo>
                        <a:pt x="256" y="1012"/>
                      </a:lnTo>
                      <a:lnTo>
                        <a:pt x="238" y="994"/>
                      </a:lnTo>
                      <a:lnTo>
                        <a:pt x="220" y="976"/>
                      </a:lnTo>
                      <a:lnTo>
                        <a:pt x="202" y="956"/>
                      </a:lnTo>
                      <a:lnTo>
                        <a:pt x="186" y="936"/>
                      </a:lnTo>
                      <a:lnTo>
                        <a:pt x="172" y="916"/>
                      </a:lnTo>
                      <a:lnTo>
                        <a:pt x="158" y="894"/>
                      </a:lnTo>
                      <a:lnTo>
                        <a:pt x="144" y="872"/>
                      </a:lnTo>
                      <a:lnTo>
                        <a:pt x="132" y="848"/>
                      </a:lnTo>
                      <a:lnTo>
                        <a:pt x="122" y="824"/>
                      </a:lnTo>
                      <a:lnTo>
                        <a:pt x="112" y="800"/>
                      </a:lnTo>
                      <a:lnTo>
                        <a:pt x="104" y="776"/>
                      </a:lnTo>
                      <a:lnTo>
                        <a:pt x="96" y="750"/>
                      </a:lnTo>
                      <a:lnTo>
                        <a:pt x="90" y="724"/>
                      </a:lnTo>
                      <a:lnTo>
                        <a:pt x="86" y="698"/>
                      </a:lnTo>
                      <a:lnTo>
                        <a:pt x="82" y="670"/>
                      </a:lnTo>
                      <a:lnTo>
                        <a:pt x="80" y="644"/>
                      </a:lnTo>
                      <a:lnTo>
                        <a:pt x="80" y="616"/>
                      </a:lnTo>
                      <a:close/>
                    </a:path>
                  </a:pathLst>
                </a:custGeom>
                <a:solidFill>
                  <a:srgbClr val="654E25">
                    <a:alpha val="10196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1" kern="0">
                    <a:solidFill>
                      <a:sysClr val="windowText" lastClr="000000"/>
                    </a:solidFill>
                    <a:latin typeface="Tahoma" pitchFamily="34" charset="0"/>
                    <a:ea typeface="돋움" pitchFamily="50" charset="-127"/>
                    <a:cs typeface="Tahoma" pitchFamily="34" charset="0"/>
                  </a:endParaRPr>
                </a:p>
              </p:txBody>
            </p:sp>
          </p:grpSp>
          <p:sp>
            <p:nvSpPr>
              <p:cNvPr id="64" name="AutoShape 12"/>
              <p:cNvSpPr>
                <a:spLocks noChangeArrowheads="1"/>
              </p:cNvSpPr>
              <p:nvPr/>
            </p:nvSpPr>
            <p:spPr bwMode="auto">
              <a:xfrm rot="5400000">
                <a:off x="4943525" y="3534692"/>
                <a:ext cx="4072190" cy="431782"/>
              </a:xfrm>
              <a:prstGeom prst="rightArrow">
                <a:avLst>
                  <a:gd name="adj1" fmla="val 38231"/>
                  <a:gd name="adj2" fmla="val 63827"/>
                </a:avLst>
              </a:prstGeom>
              <a:gradFill rotWithShape="1">
                <a:gsLst>
                  <a:gs pos="0">
                    <a:srgbClr val="FF6400"/>
                  </a:gs>
                  <a:gs pos="100000">
                    <a:srgbClr val="FFC800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EEECE1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endParaRPr>
              </a:p>
            </p:txBody>
          </p:sp>
          <p:sp>
            <p:nvSpPr>
              <p:cNvPr id="65" name="Oval 13"/>
              <p:cNvSpPr>
                <a:spLocks noChangeArrowheads="1"/>
              </p:cNvSpPr>
              <p:nvPr/>
            </p:nvSpPr>
            <p:spPr bwMode="auto">
              <a:xfrm rot="5400000">
                <a:off x="6857484" y="1982174"/>
                <a:ext cx="287132" cy="284151"/>
              </a:xfrm>
              <a:prstGeom prst="ellipse">
                <a:avLst/>
              </a:prstGeom>
              <a:gradFill rotWithShape="1">
                <a:gsLst>
                  <a:gs pos="0">
                    <a:srgbClr val="FFC800"/>
                  </a:gs>
                  <a:gs pos="100000">
                    <a:srgbClr val="FF6400"/>
                  </a:gs>
                </a:gsLst>
                <a:path path="shape">
                  <a:fillToRect l="50000" t="50000" r="50000" b="50000"/>
                </a:path>
              </a:gradFill>
              <a:ln w="19050" algn="ctr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EEECE1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endParaRPr>
              </a:p>
            </p:txBody>
          </p:sp>
          <p:sp>
            <p:nvSpPr>
              <p:cNvPr id="66" name="Oval 14"/>
              <p:cNvSpPr>
                <a:spLocks noChangeArrowheads="1"/>
              </p:cNvSpPr>
              <p:nvPr/>
            </p:nvSpPr>
            <p:spPr bwMode="auto">
              <a:xfrm rot="5400000">
                <a:off x="6857484" y="4911818"/>
                <a:ext cx="287132" cy="284151"/>
              </a:xfrm>
              <a:prstGeom prst="ellipse">
                <a:avLst/>
              </a:prstGeom>
              <a:gradFill rotWithShape="1">
                <a:gsLst>
                  <a:gs pos="0">
                    <a:srgbClr val="FFC800"/>
                  </a:gs>
                  <a:gs pos="100000">
                    <a:srgbClr val="FF6400"/>
                  </a:gs>
                </a:gsLst>
                <a:path path="shape">
                  <a:fillToRect l="50000" t="50000" r="50000" b="50000"/>
                </a:path>
              </a:gradFill>
              <a:ln w="19050" algn="ctr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EEECE1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auto">
              <a:xfrm rot="5400000">
                <a:off x="6857484" y="3482140"/>
                <a:ext cx="287132" cy="284151"/>
              </a:xfrm>
              <a:prstGeom prst="ellipse">
                <a:avLst/>
              </a:prstGeom>
              <a:gradFill rotWithShape="1">
                <a:gsLst>
                  <a:gs pos="0">
                    <a:srgbClr val="FFC800"/>
                  </a:gs>
                  <a:gs pos="100000">
                    <a:srgbClr val="FF6400"/>
                  </a:gs>
                </a:gsLst>
                <a:path path="shape">
                  <a:fillToRect l="50000" t="50000" r="50000" b="50000"/>
                </a:path>
              </a:gradFill>
              <a:ln w="19050" algn="ctr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EEECE1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endParaRPr>
              </a:p>
            </p:txBody>
          </p:sp>
          <p:sp>
            <p:nvSpPr>
              <p:cNvPr id="68" name="Oval 16"/>
              <p:cNvSpPr>
                <a:spLocks noChangeArrowheads="1"/>
              </p:cNvSpPr>
              <p:nvPr/>
            </p:nvSpPr>
            <p:spPr bwMode="auto">
              <a:xfrm rot="5400000">
                <a:off x="6857484" y="2697013"/>
                <a:ext cx="287132" cy="284151"/>
              </a:xfrm>
              <a:prstGeom prst="ellipse">
                <a:avLst/>
              </a:prstGeom>
              <a:gradFill rotWithShape="1">
                <a:gsLst>
                  <a:gs pos="0">
                    <a:srgbClr val="FFC800"/>
                  </a:gs>
                  <a:gs pos="100000">
                    <a:srgbClr val="FF6400"/>
                  </a:gs>
                </a:gsLst>
                <a:path path="shape">
                  <a:fillToRect l="50000" t="50000" r="50000" b="50000"/>
                </a:path>
              </a:gradFill>
              <a:ln w="19050" algn="ctr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EEECE1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endParaRPr>
              </a:p>
            </p:txBody>
          </p:sp>
          <p:sp>
            <p:nvSpPr>
              <p:cNvPr id="69" name="Oval 17"/>
              <p:cNvSpPr>
                <a:spLocks noChangeArrowheads="1"/>
              </p:cNvSpPr>
              <p:nvPr/>
            </p:nvSpPr>
            <p:spPr bwMode="auto">
              <a:xfrm rot="5400000">
                <a:off x="6857484" y="4196979"/>
                <a:ext cx="287132" cy="284151"/>
              </a:xfrm>
              <a:prstGeom prst="ellipse">
                <a:avLst/>
              </a:prstGeom>
              <a:gradFill rotWithShape="1">
                <a:gsLst>
                  <a:gs pos="0">
                    <a:srgbClr val="FFC800"/>
                  </a:gs>
                  <a:gs pos="100000">
                    <a:srgbClr val="FF6400"/>
                  </a:gs>
                </a:gsLst>
                <a:path path="shape">
                  <a:fillToRect l="50000" t="50000" r="50000" b="50000"/>
                </a:path>
              </a:gradFill>
              <a:ln w="19050" algn="ctr">
                <a:solidFill>
                  <a:sysClr val="window" lastClr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EEECE1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endParaRPr>
              </a:p>
            </p:txBody>
          </p:sp>
        </p:grpSp>
        <p:sp>
          <p:nvSpPr>
            <p:cNvPr id="58" name="Text Box 18"/>
            <p:cNvSpPr txBox="1">
              <a:spLocks noChangeArrowheads="1"/>
            </p:cNvSpPr>
            <p:nvPr/>
          </p:nvSpPr>
          <p:spPr bwMode="auto">
            <a:xfrm rot="20776418">
              <a:off x="6666418" y="5184788"/>
              <a:ext cx="2212883" cy="830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1994</a:t>
              </a:r>
              <a:r>
                <a:rPr kumimoji="0" lang="ko-KR" altLang="en-US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년</a:t>
              </a:r>
              <a:r>
                <a:rPr kumimoji="0" lang="en-US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 </a:t>
              </a:r>
              <a:r>
                <a:rPr kumimoji="0" lang="en-US" altLang="ko-KR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~2000</a:t>
              </a:r>
              <a:r>
                <a:rPr kumimoji="0" lang="ko-KR" altLang="en-US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년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1994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년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1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월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(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주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)KTP(Korea </a:t>
              </a:r>
              <a:r>
                <a:rPr kumimoji="0" lang="en-US" altLang="ko-KR" sz="900" b="1" kern="0" dirty="0" err="1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ThinkPool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)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설립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인터넷 수익사업</a:t>
              </a:r>
              <a:r>
                <a:rPr kumimoji="0" 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 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(</a:t>
              </a:r>
              <a:r>
                <a:rPr kumimoji="0" lang="ko-KR" altLang="en-US" sz="900" b="1" kern="0" dirty="0" err="1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컨텐츠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 판매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, 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광고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)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개시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증권사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/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포털 등과 제휴사업 강화</a:t>
              </a:r>
            </a:p>
          </p:txBody>
        </p:sp>
        <p:sp>
          <p:nvSpPr>
            <p:cNvPr id="59" name="Text Box 19"/>
            <p:cNvSpPr txBox="1">
              <a:spLocks noChangeArrowheads="1"/>
            </p:cNvSpPr>
            <p:nvPr/>
          </p:nvSpPr>
          <p:spPr bwMode="auto">
            <a:xfrm rot="20820582">
              <a:off x="4386863" y="4933961"/>
              <a:ext cx="2192246" cy="831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2001</a:t>
              </a:r>
              <a:r>
                <a:rPr kumimoji="0" lang="ko-KR" altLang="en-US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년</a:t>
              </a:r>
              <a:r>
                <a:rPr kumimoji="0" lang="en-US" altLang="ko-KR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~2002</a:t>
              </a:r>
              <a:r>
                <a:rPr kumimoji="0" lang="ko-KR" altLang="en-US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년</a:t>
              </a:r>
            </a:p>
            <a:p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본격적인 유료 </a:t>
              </a:r>
              <a:r>
                <a:rPr kumimoji="0" lang="ko-KR" altLang="en-US" sz="900" b="1" kern="0" dirty="0" err="1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컨텐츠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 </a:t>
              </a:r>
              <a:r>
                <a:rPr kumimoji="0" lang="ko-KR" altLang="en-US" sz="900" b="1" kern="0" dirty="0" err="1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론칭</a:t>
              </a:r>
              <a:endParaRPr kumimoji="0" lang="ko-KR" altLang="en-US" sz="900" b="1" kern="0" dirty="0">
                <a:solidFill>
                  <a:srgbClr val="17375E"/>
                </a:solidFill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  <a:p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2002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년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1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월 전문가 컨설팅사업</a:t>
              </a:r>
            </a:p>
            <a:p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2002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년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8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월 인터넷 증권 생방송 개시</a:t>
              </a:r>
            </a:p>
            <a:p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2002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년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12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월 </a:t>
              </a:r>
              <a:r>
                <a:rPr kumimoji="0" lang="ko-KR" altLang="en-US" sz="900" b="1" kern="0" dirty="0" err="1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종목추천클리닉서비스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 개시</a:t>
              </a:r>
              <a:r>
                <a:rPr kumimoji="0" 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 </a:t>
              </a:r>
              <a:endParaRPr kumimoji="0" lang="ko-KR" altLang="en-US" sz="900" b="1" kern="0" dirty="0">
                <a:solidFill>
                  <a:srgbClr val="17375E"/>
                </a:solidFill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</p:txBody>
        </p:sp>
        <p:sp>
          <p:nvSpPr>
            <p:cNvPr id="60" name="Text Box 20"/>
            <p:cNvSpPr txBox="1">
              <a:spLocks noChangeArrowheads="1"/>
            </p:cNvSpPr>
            <p:nvPr/>
          </p:nvSpPr>
          <p:spPr bwMode="auto">
            <a:xfrm rot="20758284">
              <a:off x="6709279" y="2119308"/>
              <a:ext cx="2279555" cy="96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2008</a:t>
              </a:r>
              <a:r>
                <a:rPr kumimoji="0" lang="ko-KR" altLang="en-US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년</a:t>
              </a:r>
              <a:r>
                <a:rPr kumimoji="0" lang="en-US" altLang="ko-KR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~</a:t>
              </a:r>
              <a:r>
                <a:rPr kumimoji="0" lang="ko-KR" altLang="en-US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현재</a:t>
              </a:r>
              <a:r>
                <a:rPr kumimoji="0" lang="en-US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 </a:t>
              </a:r>
              <a:endParaRPr kumimoji="0" lang="ko-KR" altLang="en-US" sz="1200" b="1" kern="0" dirty="0">
                <a:solidFill>
                  <a:sysClr val="windowText" lastClr="000000"/>
                </a:solidFill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디지털 </a:t>
              </a:r>
              <a:r>
                <a:rPr kumimoji="0" lang="ko-KR" altLang="en-US" sz="900" b="1" kern="0" dirty="0" err="1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자동컨텐츠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 생산 본격화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 err="1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파이낸셜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 포인트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, 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지분 리포트 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(2008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년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)</a:t>
              </a:r>
              <a:endParaRPr kumimoji="0" lang="ko-KR" altLang="en-US" sz="900" b="1" kern="0" dirty="0">
                <a:solidFill>
                  <a:srgbClr val="17375E"/>
                </a:solidFill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자동 </a:t>
              </a:r>
              <a:r>
                <a:rPr kumimoji="0" lang="ko-KR" altLang="en-US" sz="900" b="1" kern="0" dirty="0" err="1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컨텐츠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 기술의 세계진출 전략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(2009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년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)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투자권유대행인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(</a:t>
              </a:r>
              <a:r>
                <a:rPr kumimoji="0" lang="en-US" altLang="ko-KR" sz="900" b="1" kern="0" dirty="0" err="1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ga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), </a:t>
              </a:r>
              <a:r>
                <a:rPr kumimoji="0" lang="ko-KR" altLang="en-US" sz="900" b="1" kern="0" dirty="0" err="1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로직사업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 준비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/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개시</a:t>
              </a:r>
              <a:endParaRPr kumimoji="0" lang="en-US" altLang="ko-KR" sz="900" b="1" kern="0" dirty="0">
                <a:solidFill>
                  <a:srgbClr val="17375E"/>
                </a:solidFill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증권사 통합 멤버스몰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, </a:t>
              </a:r>
              <a:r>
                <a:rPr kumimoji="0" lang="ko-KR" altLang="en-US" sz="900" b="1" kern="0" dirty="0" err="1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씽크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TV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오픈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(2009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년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)</a:t>
              </a:r>
            </a:p>
          </p:txBody>
        </p:sp>
        <p:sp>
          <p:nvSpPr>
            <p:cNvPr id="61" name="Text Box 21"/>
            <p:cNvSpPr txBox="1">
              <a:spLocks noChangeArrowheads="1"/>
            </p:cNvSpPr>
            <p:nvPr/>
          </p:nvSpPr>
          <p:spPr bwMode="auto">
            <a:xfrm rot="20789745">
              <a:off x="4640852" y="3375027"/>
              <a:ext cx="1949369" cy="693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2005</a:t>
              </a:r>
              <a:r>
                <a:rPr kumimoji="0" lang="ko-KR" altLang="en-US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년</a:t>
              </a:r>
              <a:r>
                <a:rPr kumimoji="0" lang="en-US" altLang="ko-KR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~2007</a:t>
              </a:r>
              <a:r>
                <a:rPr kumimoji="0" lang="ko-KR" altLang="en-US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년</a:t>
              </a:r>
              <a:r>
                <a:rPr kumimoji="0" lang="en-US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 </a:t>
              </a:r>
              <a:endParaRPr kumimoji="0" lang="ko-KR" altLang="en-US" sz="1200" b="1" kern="0" dirty="0">
                <a:solidFill>
                  <a:sysClr val="windowText" lastClr="000000"/>
                </a:solidFill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  <a:p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금융솔루션 사업개시</a:t>
              </a:r>
              <a:endParaRPr kumimoji="0" lang="en-US" altLang="ko-KR" sz="900" b="1" kern="0" dirty="0">
                <a:solidFill>
                  <a:srgbClr val="17375E"/>
                </a:solidFill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  <a:p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QSL(2005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년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),OCL(2006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년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)</a:t>
              </a:r>
              <a:endParaRPr kumimoji="0" lang="ko-KR" altLang="en-US" sz="900" b="1" kern="0" dirty="0">
                <a:solidFill>
                  <a:srgbClr val="17375E"/>
                </a:solidFill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  <a:p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디지털 </a:t>
              </a:r>
              <a:r>
                <a:rPr kumimoji="0" lang="ko-KR" altLang="en-US" sz="900" b="1" kern="0" dirty="0" err="1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자동컨텐츠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 연구개발 본격화</a:t>
              </a:r>
            </a:p>
          </p:txBody>
        </p:sp>
        <p:sp>
          <p:nvSpPr>
            <p:cNvPr id="62" name="Text Box 22"/>
            <p:cNvSpPr txBox="1">
              <a:spLocks noChangeArrowheads="1"/>
            </p:cNvSpPr>
            <p:nvPr/>
          </p:nvSpPr>
          <p:spPr bwMode="auto">
            <a:xfrm rot="20773605">
              <a:off x="6679118" y="3627442"/>
              <a:ext cx="2311304" cy="968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2003</a:t>
              </a:r>
              <a:r>
                <a:rPr kumimoji="0" lang="ko-KR" altLang="en-US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년</a:t>
              </a:r>
              <a:r>
                <a:rPr kumimoji="0" lang="en-US" altLang="ko-KR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~2004</a:t>
              </a:r>
              <a:r>
                <a:rPr kumimoji="0" lang="ko-KR" altLang="en-US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년</a:t>
              </a:r>
              <a:r>
                <a:rPr kumimoji="0" lang="en-US" sz="1200" b="1" kern="0" dirty="0">
                  <a:solidFill>
                    <a:sysClr val="windowText" lastClr="000000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 </a:t>
              </a:r>
              <a:endParaRPr kumimoji="0" lang="ko-KR" altLang="en-US" sz="1200" b="1" kern="0" dirty="0">
                <a:solidFill>
                  <a:sysClr val="windowText" lastClr="000000"/>
                </a:solidFill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 err="1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유료컨텐츠</a:t>
              </a:r>
              <a:r>
                <a:rPr kumimoji="0" 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 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5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대 포털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, 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언론사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, </a:t>
              </a:r>
              <a:r>
                <a:rPr kumimoji="0" lang="ko-KR" altLang="en-US" sz="900" b="1" kern="0" dirty="0" err="1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모바일에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 제공</a:t>
              </a:r>
              <a:r>
                <a:rPr kumimoji="0" 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 </a:t>
              </a:r>
              <a:endParaRPr kumimoji="0" lang="ko-KR" altLang="en-US" sz="900" b="1" kern="0" dirty="0">
                <a:solidFill>
                  <a:srgbClr val="17375E"/>
                </a:solidFill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사이트 커뮤니티 회원의 증가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,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 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데이터 사업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/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무료 </a:t>
              </a:r>
              <a:r>
                <a:rPr kumimoji="0" lang="ko-KR" altLang="en-US" sz="900" b="1" kern="0" dirty="0" err="1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컨텐츠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 업그레이드</a:t>
              </a:r>
              <a:r>
                <a:rPr kumimoji="0" 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 </a:t>
              </a:r>
              <a:endParaRPr kumimoji="0" lang="ko-KR" altLang="en-US" sz="900" b="1" kern="0" dirty="0">
                <a:solidFill>
                  <a:srgbClr val="17375E"/>
                </a:solidFill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2004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년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9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월 </a:t>
              </a:r>
              <a:r>
                <a:rPr kumimoji="0" lang="en-US" altLang="ko-KR" sz="900" b="1" kern="0" dirty="0" err="1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Koscom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(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구 한국증권 전산</a:t>
              </a:r>
              <a:r>
                <a:rPr kumimoji="0" lang="en-US" altLang="ko-KR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)</a:t>
              </a: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과 </a:t>
              </a:r>
              <a:endParaRPr kumimoji="0" lang="en-US" altLang="ko-KR" sz="900" b="1" kern="0" dirty="0">
                <a:solidFill>
                  <a:srgbClr val="17375E"/>
                </a:solidFill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>
                  <a:solidFill>
                    <a:srgbClr val="17375E"/>
                  </a:solidFill>
                  <a:latin typeface="Tahoma" pitchFamily="34" charset="0"/>
                  <a:ea typeface="돋움" pitchFamily="50" charset="-127"/>
                  <a:cs typeface="Tahoma" pitchFamily="34" charset="0"/>
                </a:rPr>
                <a:t>공인 인증사업 제휴</a:t>
              </a:r>
            </a:p>
          </p:txBody>
        </p:sp>
      </p:grpSp>
      <p:pic>
        <p:nvPicPr>
          <p:cNvPr id="17431" name="Picture 10" descr="C:\Documents and Settings\한훈동\바탕 화면\한훈동\1.씽크풀\주주구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275" y="2452688"/>
            <a:ext cx="39290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190500" y="908050"/>
            <a:ext cx="8845550" cy="28082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rnd" algn="ctr">
            <a:solidFill>
              <a:srgbClr val="BFBFBF"/>
            </a:solidFill>
            <a:round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18435" name="직사각형 6"/>
          <p:cNvSpPr>
            <a:spLocks noChangeArrowheads="1"/>
          </p:cNvSpPr>
          <p:nvPr/>
        </p:nvSpPr>
        <p:spPr bwMode="auto">
          <a:xfrm>
            <a:off x="339725" y="511175"/>
            <a:ext cx="3641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씽크풀 사이트 소개</a:t>
            </a:r>
            <a:endParaRPr kumimoji="0" lang="en-US" altLang="ko-KR" sz="1600" b="1"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228600" y="542925"/>
            <a:ext cx="71438" cy="28098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90500" y="504825"/>
            <a:ext cx="71438" cy="280988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Tahoma" pitchFamily="34" charset="0"/>
              <a:ea typeface="굴림" charset="-127"/>
              <a:cs typeface="Tahoma" pitchFamily="34" charset="0"/>
            </a:endParaRPr>
          </a:p>
        </p:txBody>
      </p:sp>
      <p:sp>
        <p:nvSpPr>
          <p:cNvPr id="24" name="제목 24"/>
          <p:cNvSpPr txBox="1">
            <a:spLocks/>
          </p:cNvSpPr>
          <p:nvPr/>
        </p:nvSpPr>
        <p:spPr bwMode="auto">
          <a:xfrm>
            <a:off x="3055938" y="2219325"/>
            <a:ext cx="5980112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eaLnBrk="0" hangingPunct="0">
              <a:lnSpc>
                <a:spcPct val="150000"/>
              </a:lnSpc>
              <a:buClr>
                <a:schemeClr val="accent6"/>
              </a:buClr>
              <a:defRPr/>
            </a:pPr>
            <a:r>
              <a:rPr kumimoji="0" lang="en-US" altLang="ko-KR" sz="1400" b="1" u="sng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NO.1 </a:t>
            </a:r>
            <a:r>
              <a:rPr kumimoji="0" lang="ko-KR" altLang="en-US" sz="1400" b="1" u="sng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증권 </a:t>
            </a:r>
            <a:r>
              <a:rPr kumimoji="0" lang="ko-KR" altLang="en-US" sz="1400" b="1" u="sng" dirty="0" err="1">
                <a:latin typeface="Tahoma" pitchFamily="34" charset="0"/>
                <a:ea typeface="맑은 고딕" pitchFamily="50" charset="-127"/>
                <a:cs typeface="Tahoma" pitchFamily="34" charset="0"/>
              </a:rPr>
              <a:t>포털사이트</a:t>
            </a:r>
            <a:endParaRPr kumimoji="0" lang="ko-KR" altLang="en-US" sz="1400" b="1" u="sng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buClr>
                <a:schemeClr val="accent6"/>
              </a:buClr>
              <a:defRPr/>
            </a:pPr>
            <a:r>
              <a:rPr kumimoji="0" lang="ko-KR" altLang="en-US" sz="1100" dirty="0" err="1">
                <a:latin typeface="Tahoma" pitchFamily="34" charset="0"/>
                <a:ea typeface="맑은 고딕" pitchFamily="50" charset="-127"/>
                <a:cs typeface="Tahoma" pitchFamily="34" charset="0"/>
              </a:rPr>
              <a:t>씽크풀은</a:t>
            </a:r>
            <a:r>
              <a:rPr kumimoji="0" lang="ko-KR" altLang="en-US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 개인투자를 위해 양질의  증권서비스를 제공하는 최고의 증권 사이트</a:t>
            </a:r>
            <a:endParaRPr kumimoji="0" lang="en-US" altLang="ko-KR" sz="1100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buClr>
                <a:schemeClr val="accent6"/>
              </a:buClr>
              <a:defRPr/>
            </a:pPr>
            <a:endParaRPr kumimoji="0" lang="en-US" altLang="ko-KR" sz="1100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buClr>
                <a:schemeClr val="accent6"/>
              </a:buClr>
              <a:defRPr/>
            </a:pPr>
            <a:r>
              <a:rPr kumimoji="0" lang="ko-KR" altLang="en-US" sz="1400" b="1" u="sng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축적된 노하우를 바탕으로 최고의 정보 제공</a:t>
            </a:r>
            <a:endParaRPr kumimoji="0" lang="en-US" altLang="ko-KR" sz="1400" b="1" u="sng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buClr>
                <a:schemeClr val="accent6"/>
              </a:buClr>
              <a:defRPr/>
            </a:pPr>
            <a:r>
              <a:rPr kumimoji="0" lang="en-US" altLang="ko-KR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1999</a:t>
            </a:r>
            <a:r>
              <a:rPr kumimoji="0" lang="ko-KR" altLang="en-US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년 증권커뮤니티 사이트로 시작한 이래 축적된  노하우를 바탕으로  현재는 </a:t>
            </a:r>
            <a:endParaRPr kumimoji="0" lang="en-US" altLang="ko-KR" sz="1100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buClr>
                <a:schemeClr val="accent6"/>
              </a:buClr>
              <a:defRPr/>
            </a:pPr>
            <a:r>
              <a:rPr kumimoji="0" lang="ko-KR" altLang="en-US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커뮤니티 뿐 아니라 다양한 </a:t>
            </a:r>
            <a:r>
              <a:rPr kumimoji="0" lang="ko-KR" altLang="en-US" sz="1100" dirty="0" err="1">
                <a:latin typeface="Tahoma" pitchFamily="34" charset="0"/>
                <a:ea typeface="맑은 고딕" pitchFamily="50" charset="-127"/>
                <a:cs typeface="Tahoma" pitchFamily="34" charset="0"/>
              </a:rPr>
              <a:t>투자컨텐츠와</a:t>
            </a:r>
            <a:r>
              <a:rPr kumimoji="0" lang="ko-KR" altLang="en-US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 고급유료정보를 제공하는 사이트로  성장</a:t>
            </a:r>
            <a:endParaRPr kumimoji="0" lang="en-US" altLang="ko-KR" sz="1100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buClr>
                <a:schemeClr val="accent6"/>
              </a:buClr>
              <a:defRPr/>
            </a:pPr>
            <a:endParaRPr kumimoji="0" lang="en-US" altLang="ko-KR" sz="1200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buClr>
                <a:schemeClr val="accent6"/>
              </a:buClr>
              <a:defRPr/>
            </a:pPr>
            <a:r>
              <a:rPr kumimoji="0" lang="ko-KR" altLang="en-US" sz="1400" b="1" u="sng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고급회원 </a:t>
            </a:r>
            <a:r>
              <a:rPr kumimoji="0" lang="en-US" altLang="ko-KR" sz="1400" b="1" u="sng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DB </a:t>
            </a:r>
            <a:r>
              <a:rPr kumimoji="0" lang="ko-KR" altLang="en-US" sz="1400" b="1" u="sng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보유</a:t>
            </a:r>
            <a:endParaRPr kumimoji="0" lang="en-US" altLang="ko-KR" sz="1400" b="1" u="sng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buClr>
                <a:schemeClr val="accent6"/>
              </a:buClr>
              <a:defRPr/>
            </a:pPr>
            <a:r>
              <a:rPr kumimoji="0" lang="ko-KR" altLang="en-US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대부분 증권투자자 및 금융전반에 관심이 많은 회원들로 구성</a:t>
            </a:r>
          </a:p>
          <a:p>
            <a:pPr marL="228600" indent="-228600" eaLnBrk="0" hangingPunct="0">
              <a:lnSpc>
                <a:spcPct val="150000"/>
              </a:lnSpc>
              <a:buClr>
                <a:schemeClr val="accent6"/>
              </a:buClr>
              <a:defRPr/>
            </a:pPr>
            <a:endParaRPr kumimoji="0" lang="ko-KR" altLang="en-US" sz="1400" b="1" u="sng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buClr>
                <a:schemeClr val="accent6"/>
              </a:buClr>
              <a:defRPr/>
            </a:pPr>
            <a:endParaRPr kumimoji="0" lang="ko-KR" altLang="en-US" sz="1400" b="1" u="sng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buClr>
                <a:schemeClr val="accent6"/>
              </a:buClr>
              <a:defRPr/>
            </a:pPr>
            <a:endParaRPr kumimoji="0" lang="ko-KR" altLang="en-US" sz="1400" b="1" u="sng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buClr>
                <a:schemeClr val="accent6"/>
              </a:buClr>
              <a:defRPr/>
            </a:pPr>
            <a:endParaRPr kumimoji="0" lang="ko-KR" altLang="en-US" sz="1100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18439" name="직사각형 6"/>
          <p:cNvSpPr>
            <a:spLocks noChangeArrowheads="1"/>
          </p:cNvSpPr>
          <p:nvPr/>
        </p:nvSpPr>
        <p:spPr bwMode="auto">
          <a:xfrm>
            <a:off x="492125" y="3930650"/>
            <a:ext cx="3641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사이트 현황 및 회원분포</a:t>
            </a:r>
            <a:endParaRPr kumimoji="0" lang="en-US" altLang="ko-KR" sz="1600" b="1"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381000" y="3962400"/>
            <a:ext cx="71438" cy="28098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149225" y="4292600"/>
            <a:ext cx="8845550" cy="23764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rnd" algn="ctr">
            <a:solidFill>
              <a:srgbClr val="BFBFBF"/>
            </a:solidFill>
            <a:round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342900" y="3924300"/>
            <a:ext cx="71438" cy="280988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Tahoma" pitchFamily="34" charset="0"/>
              <a:ea typeface="굴림" charset="-127"/>
              <a:cs typeface="Tahoma" pitchFamily="34" charset="0"/>
            </a:endParaRPr>
          </a:p>
        </p:txBody>
      </p:sp>
      <p:pic>
        <p:nvPicPr>
          <p:cNvPr id="18443" name="Picture 43"/>
          <p:cNvPicPr>
            <a:picLocks noChangeAspect="1" noChangeArrowheads="1"/>
          </p:cNvPicPr>
          <p:nvPr/>
        </p:nvPicPr>
        <p:blipFill>
          <a:blip r:embed="rId2" cstate="print"/>
          <a:srcRect l="18571" t="72316" r="19524" b="8969"/>
          <a:stretch>
            <a:fillRect/>
          </a:stretch>
        </p:blipFill>
        <p:spPr bwMode="auto">
          <a:xfrm>
            <a:off x="5114925" y="6227763"/>
            <a:ext cx="22653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43"/>
          <p:cNvPicPr>
            <a:picLocks noChangeAspect="1" noChangeArrowheads="1"/>
          </p:cNvPicPr>
          <p:nvPr/>
        </p:nvPicPr>
        <p:blipFill>
          <a:blip r:embed="rId2" cstate="print"/>
          <a:srcRect l="18571" t="2065" r="19524" b="26147"/>
          <a:stretch>
            <a:fillRect/>
          </a:stretch>
        </p:blipFill>
        <p:spPr bwMode="auto">
          <a:xfrm>
            <a:off x="4878388" y="4508500"/>
            <a:ext cx="23177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제목 24"/>
          <p:cNvSpPr txBox="1">
            <a:spLocks/>
          </p:cNvSpPr>
          <p:nvPr/>
        </p:nvSpPr>
        <p:spPr bwMode="auto">
          <a:xfrm>
            <a:off x="333375" y="4830763"/>
            <a:ext cx="840422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eaLnBrk="0" hangingPunct="0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l"/>
              <a:defRPr/>
            </a:pPr>
            <a:r>
              <a:rPr kumimoji="0" lang="en-US" altLang="ko-KR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kumimoji="0" lang="ko-KR" altLang="en-US" sz="11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고급회원 </a:t>
            </a:r>
            <a:r>
              <a:rPr kumimoji="0" lang="en-US" altLang="ko-KR" sz="11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: </a:t>
            </a:r>
            <a:r>
              <a:rPr kumimoji="0" lang="ko-KR" altLang="en-US" sz="11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총 </a:t>
            </a:r>
            <a:r>
              <a:rPr kumimoji="0" lang="ko-KR" altLang="en-US" sz="1100" b="1" dirty="0" err="1">
                <a:latin typeface="Tahoma" pitchFamily="34" charset="0"/>
                <a:ea typeface="맑은 고딕" pitchFamily="50" charset="-127"/>
                <a:cs typeface="Tahoma" pitchFamily="34" charset="0"/>
              </a:rPr>
              <a:t>회원수</a:t>
            </a:r>
            <a:r>
              <a:rPr kumimoji="0" lang="ko-KR" altLang="en-US" sz="11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 약 </a:t>
            </a:r>
            <a:r>
              <a:rPr kumimoji="0" lang="en-US" altLang="ko-KR" sz="11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280</a:t>
            </a:r>
            <a:r>
              <a:rPr kumimoji="0" lang="ko-KR" altLang="en-US" sz="11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만 명</a:t>
            </a:r>
          </a:p>
          <a:p>
            <a:pPr marL="228600" indent="-228600" eaLnBrk="0" hangingPunct="0">
              <a:lnSpc>
                <a:spcPct val="150000"/>
              </a:lnSpc>
              <a:buClr>
                <a:schemeClr val="accent6"/>
              </a:buClr>
              <a:defRPr/>
            </a:pPr>
            <a:r>
              <a:rPr kumimoji="0" lang="en-US" altLang="ko-KR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- </a:t>
            </a:r>
            <a:r>
              <a:rPr kumimoji="0" lang="ko-KR" altLang="en-US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대부분 증권 투자자 및 금융에 관심이 많은 회원들로 구성</a:t>
            </a:r>
            <a:endParaRPr kumimoji="0" lang="en-US" altLang="ko-KR" sz="1100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buClr>
                <a:schemeClr val="accent6"/>
              </a:buClr>
              <a:defRPr/>
            </a:pPr>
            <a:r>
              <a:rPr kumimoji="0" lang="en-US" altLang="ko-KR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- </a:t>
            </a:r>
            <a:r>
              <a:rPr kumimoji="0" lang="ko-KR" altLang="en-US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구매력 있는 </a:t>
            </a:r>
            <a:r>
              <a:rPr kumimoji="0" lang="en-US" altLang="ko-KR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30</a:t>
            </a:r>
            <a:r>
              <a:rPr kumimoji="0" lang="ko-KR" altLang="en-US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대 회원 </a:t>
            </a:r>
            <a:r>
              <a:rPr kumimoji="0" lang="en-US" altLang="ko-KR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50% </a:t>
            </a:r>
            <a:r>
              <a:rPr kumimoji="0" lang="ko-KR" altLang="en-US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이상 구성</a:t>
            </a:r>
            <a:r>
              <a:rPr kumimoji="0" lang="en-US" altLang="ko-KR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/ </a:t>
            </a:r>
            <a:r>
              <a:rPr kumimoji="0" lang="ko-KR" altLang="en-US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서울</a:t>
            </a:r>
            <a:r>
              <a:rPr kumimoji="0" lang="en-US" altLang="ko-KR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, </a:t>
            </a:r>
            <a:r>
              <a:rPr kumimoji="0" lang="ko-KR" altLang="en-US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경기</a:t>
            </a:r>
            <a:r>
              <a:rPr kumimoji="0" lang="en-US" altLang="ko-KR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, </a:t>
            </a:r>
            <a:r>
              <a:rPr kumimoji="0" lang="ko-KR" altLang="en-US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인천 거주회원 </a:t>
            </a:r>
            <a:r>
              <a:rPr kumimoji="0" lang="en-US" altLang="ko-KR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50% </a:t>
            </a:r>
            <a:r>
              <a:rPr kumimoji="0" lang="ko-KR" altLang="en-US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이상</a:t>
            </a:r>
            <a:endParaRPr kumimoji="0" lang="en-US" altLang="ko-KR" sz="1100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l"/>
              <a:defRPr/>
            </a:pPr>
            <a:r>
              <a:rPr kumimoji="0" lang="ko-KR" altLang="en-US" sz="11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높은 이용률</a:t>
            </a:r>
            <a:r>
              <a:rPr kumimoji="0" lang="en-US" altLang="ko-KR" sz="11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: </a:t>
            </a:r>
            <a:r>
              <a:rPr kumimoji="0" lang="ko-KR" altLang="en-US" sz="11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증권투자 및 목적이 뚜렷한 방문으로 평균</a:t>
            </a:r>
            <a:r>
              <a:rPr kumimoji="0" lang="en-US" altLang="ko-KR" sz="11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UV /PV </a:t>
            </a:r>
            <a:r>
              <a:rPr kumimoji="0" lang="ko-KR" altLang="en-US" sz="11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높음</a:t>
            </a:r>
            <a:endParaRPr kumimoji="0" lang="en-US" altLang="ko-KR" sz="1100" b="1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buClr>
                <a:schemeClr val="accent6"/>
              </a:buClr>
              <a:buFontTx/>
              <a:buChar char="-"/>
              <a:defRPr/>
            </a:pPr>
            <a:r>
              <a:rPr kumimoji="0" lang="ko-KR" altLang="en-US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일 평균 </a:t>
            </a:r>
            <a:r>
              <a:rPr kumimoji="0" lang="en-US" altLang="ko-KR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PV: </a:t>
            </a:r>
            <a:r>
              <a:rPr kumimoji="0" lang="ko-KR" altLang="en-US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약 </a:t>
            </a:r>
            <a:r>
              <a:rPr kumimoji="0" lang="en-US" altLang="ko-KR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100</a:t>
            </a:r>
            <a:r>
              <a:rPr kumimoji="0" lang="ko-KR" altLang="en-US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만 </a:t>
            </a:r>
            <a:r>
              <a:rPr kumimoji="0" lang="en-US" altLang="ko-KR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/ </a:t>
            </a:r>
            <a:r>
              <a:rPr kumimoji="0" lang="ko-KR" altLang="en-US" sz="1100" dirty="0" err="1">
                <a:latin typeface="Tahoma" pitchFamily="34" charset="0"/>
                <a:ea typeface="맑은 고딕" pitchFamily="50" charset="-127"/>
                <a:cs typeface="Tahoma" pitchFamily="34" charset="0"/>
              </a:rPr>
              <a:t>일평균</a:t>
            </a:r>
            <a:r>
              <a:rPr kumimoji="0" lang="ko-KR" altLang="en-US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kumimoji="0" lang="en-US" altLang="ko-KR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UV:</a:t>
            </a:r>
            <a:r>
              <a:rPr kumimoji="0" lang="ko-KR" altLang="en-US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약 </a:t>
            </a:r>
            <a:r>
              <a:rPr kumimoji="0" lang="en-US" altLang="ko-KR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10</a:t>
            </a:r>
            <a:r>
              <a:rPr kumimoji="0" lang="ko-KR" altLang="en-US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만 </a:t>
            </a:r>
            <a:r>
              <a:rPr kumimoji="0" lang="en-US" altLang="ko-KR" sz="1100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(PC/Mobile </a:t>
            </a:r>
            <a:r>
              <a:rPr kumimoji="0" lang="ko-KR" altLang="en-US" sz="1100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포함</a:t>
            </a:r>
            <a:r>
              <a:rPr kumimoji="0" lang="en-US" altLang="ko-KR" sz="1100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)</a:t>
            </a:r>
            <a:endParaRPr kumimoji="0" lang="en-US" altLang="ko-KR" sz="1100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l"/>
              <a:defRPr/>
            </a:pPr>
            <a:r>
              <a:rPr kumimoji="0" lang="ko-KR" altLang="en-US" sz="1100" b="1" dirty="0" err="1">
                <a:latin typeface="Tahoma" pitchFamily="34" charset="0"/>
                <a:ea typeface="맑은 고딕" pitchFamily="50" charset="-127"/>
                <a:cs typeface="Tahoma" pitchFamily="34" charset="0"/>
              </a:rPr>
              <a:t>제휴사</a:t>
            </a:r>
            <a:r>
              <a:rPr kumimoji="0" lang="ko-KR" altLang="en-US" sz="11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 다량확보</a:t>
            </a:r>
            <a:r>
              <a:rPr kumimoji="0" lang="en-US" altLang="ko-KR" sz="11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: </a:t>
            </a:r>
            <a:r>
              <a:rPr kumimoji="0" lang="ko-KR" altLang="en-US" sz="11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주요 증권사</a:t>
            </a:r>
            <a:r>
              <a:rPr kumimoji="0" lang="en-US" altLang="ko-KR" sz="11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, </a:t>
            </a:r>
            <a:r>
              <a:rPr kumimoji="0" lang="ko-KR" altLang="en-US" sz="11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보험사</a:t>
            </a:r>
            <a:r>
              <a:rPr kumimoji="0" lang="en-US" altLang="ko-KR" sz="11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, </a:t>
            </a:r>
            <a:r>
              <a:rPr kumimoji="0" lang="ko-KR" altLang="en-US" sz="11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은행 등 관련 </a:t>
            </a:r>
            <a:r>
              <a:rPr kumimoji="0" lang="ko-KR" altLang="en-US" sz="1100" b="1" dirty="0" err="1">
                <a:latin typeface="Tahoma" pitchFamily="34" charset="0"/>
                <a:ea typeface="맑은 고딕" pitchFamily="50" charset="-127"/>
                <a:cs typeface="Tahoma" pitchFamily="34" charset="0"/>
              </a:rPr>
              <a:t>제휴사</a:t>
            </a:r>
            <a:r>
              <a:rPr kumimoji="0" lang="ko-KR" altLang="en-US" sz="11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 많음</a:t>
            </a:r>
            <a:endParaRPr kumimoji="0" lang="en-US" altLang="ko-KR" sz="1100" b="1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buClr>
                <a:schemeClr val="accent6"/>
              </a:buClr>
              <a:defRPr/>
            </a:pPr>
            <a:r>
              <a:rPr kumimoji="0" lang="en-US" altLang="ko-KR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- </a:t>
            </a:r>
            <a:r>
              <a:rPr kumimoji="0" lang="ko-KR" altLang="en-US" sz="1100" dirty="0" err="1">
                <a:latin typeface="Tahoma" pitchFamily="34" charset="0"/>
                <a:ea typeface="맑은 고딕" pitchFamily="50" charset="-127"/>
                <a:cs typeface="Tahoma" pitchFamily="34" charset="0"/>
              </a:rPr>
              <a:t>씽크풀</a:t>
            </a:r>
            <a:r>
              <a:rPr kumimoji="0" lang="ko-KR" altLang="en-US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  <a:r>
              <a:rPr kumimoji="0" lang="ko-KR" altLang="en-US" sz="1100" dirty="0" err="1">
                <a:latin typeface="Tahoma" pitchFamily="34" charset="0"/>
                <a:ea typeface="맑은 고딕" pitchFamily="50" charset="-127"/>
                <a:cs typeface="Tahoma" pitchFamily="34" charset="0"/>
              </a:rPr>
              <a:t>컨텐츠와</a:t>
            </a:r>
            <a:r>
              <a:rPr kumimoji="0" lang="ko-KR" altLang="en-US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 커뮤니티를 기반으로 한 </a:t>
            </a:r>
            <a:r>
              <a:rPr kumimoji="0" lang="ko-KR" altLang="en-US" sz="1100" dirty="0" err="1">
                <a:latin typeface="Tahoma" pitchFamily="34" charset="0"/>
                <a:ea typeface="맑은 고딕" pitchFamily="50" charset="-127"/>
                <a:cs typeface="Tahoma" pitchFamily="34" charset="0"/>
              </a:rPr>
              <a:t>제휴사와의</a:t>
            </a:r>
            <a:r>
              <a:rPr kumimoji="0" lang="ko-KR" altLang="en-US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 시너지 효과로</a:t>
            </a:r>
            <a:endParaRPr kumimoji="0" lang="en-US" altLang="ko-KR" sz="1100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buClr>
                <a:schemeClr val="accent6"/>
              </a:buClr>
              <a:defRPr/>
            </a:pPr>
            <a:r>
              <a:rPr kumimoji="0" lang="ko-KR" altLang="en-US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  광고 집행 시 효과우수 </a:t>
            </a:r>
            <a:endParaRPr kumimoji="0" lang="en-US" altLang="ko-KR" sz="1100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pPr marL="228600" indent="-228600" eaLnBrk="0" hangingPunct="0">
              <a:lnSpc>
                <a:spcPct val="150000"/>
              </a:lnSpc>
              <a:buClr>
                <a:schemeClr val="accent6"/>
              </a:buClr>
              <a:defRPr/>
            </a:pPr>
            <a:r>
              <a:rPr kumimoji="0" lang="en-US" altLang="ko-KR" sz="1100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 </a:t>
            </a:r>
          </a:p>
        </p:txBody>
      </p:sp>
      <p:pic>
        <p:nvPicPr>
          <p:cNvPr id="18446" name="Picture 44"/>
          <p:cNvPicPr>
            <a:picLocks noChangeAspect="1" noChangeArrowheads="1"/>
          </p:cNvPicPr>
          <p:nvPr/>
        </p:nvPicPr>
        <p:blipFill>
          <a:blip r:embed="rId3" cstate="print"/>
          <a:srcRect l="28169" t="10986" r="27100" b="21286"/>
          <a:stretch>
            <a:fillRect/>
          </a:stretch>
        </p:blipFill>
        <p:spPr bwMode="auto">
          <a:xfrm>
            <a:off x="7254875" y="4681538"/>
            <a:ext cx="151288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42"/>
          <p:cNvPicPr>
            <a:picLocks noChangeAspect="1" noChangeArrowheads="1"/>
          </p:cNvPicPr>
          <p:nvPr/>
        </p:nvPicPr>
        <p:blipFill>
          <a:blip r:embed="rId4" cstate="print"/>
          <a:srcRect l="63120" t="30157" b="43456"/>
          <a:stretch>
            <a:fillRect/>
          </a:stretch>
        </p:blipFill>
        <p:spPr bwMode="auto">
          <a:xfrm>
            <a:off x="7597775" y="6165850"/>
            <a:ext cx="9255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직사각형 6"/>
          <p:cNvSpPr>
            <a:spLocks noChangeArrowheads="1"/>
          </p:cNvSpPr>
          <p:nvPr/>
        </p:nvSpPr>
        <p:spPr bwMode="auto">
          <a:xfrm>
            <a:off x="5589588" y="4292600"/>
            <a:ext cx="2781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ko-KR" altLang="en-US" sz="8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연령</a:t>
            </a:r>
            <a:r>
              <a:rPr kumimoji="0" lang="en-US" altLang="ko-KR" sz="8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, </a:t>
            </a:r>
            <a:r>
              <a:rPr kumimoji="0" lang="ko-KR" altLang="en-US" sz="8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맑은 고딕" pitchFamily="50" charset="-127"/>
                <a:cs typeface="Tahoma" pitchFamily="34" charset="0"/>
              </a:rPr>
              <a:t>지역별 회원분포  </a:t>
            </a:r>
            <a:endParaRPr kumimoji="0" lang="en-US" altLang="ko-KR" sz="8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45" name="이등변 삼각형 44"/>
          <p:cNvSpPr/>
          <p:nvPr/>
        </p:nvSpPr>
        <p:spPr>
          <a:xfrm flipV="1">
            <a:off x="6310313" y="4360863"/>
            <a:ext cx="142875" cy="125412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450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1033463"/>
            <a:ext cx="1944687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2770188"/>
            <a:ext cx="2581275" cy="25876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638425" y="2770188"/>
            <a:ext cx="6486525" cy="258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0" name="직사각형 6"/>
          <p:cNvSpPr>
            <a:spLocks noChangeArrowheads="1"/>
          </p:cNvSpPr>
          <p:nvPr/>
        </p:nvSpPr>
        <p:spPr bwMode="auto">
          <a:xfrm>
            <a:off x="2952750" y="2124075"/>
            <a:ext cx="6191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kumimoji="0" lang="ko-KR" altLang="en-US" sz="3200" b="1">
                <a:latin typeface="Tahoma" pitchFamily="34" charset="0"/>
                <a:ea typeface="맑은 고딕" pitchFamily="50" charset="-127"/>
                <a:cs typeface="Tahoma" pitchFamily="34" charset="0"/>
              </a:rPr>
              <a:t>광고상품 소개</a:t>
            </a:r>
            <a:endParaRPr kumimoji="0" lang="en-US" altLang="ko-KR" sz="3200" b="1"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직사각형 6"/>
          <p:cNvSpPr>
            <a:spLocks noChangeArrowheads="1"/>
          </p:cNvSpPr>
          <p:nvPr/>
        </p:nvSpPr>
        <p:spPr bwMode="auto">
          <a:xfrm>
            <a:off x="339725" y="511175"/>
            <a:ext cx="3641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광고상품 소개</a:t>
            </a:r>
            <a:r>
              <a:rPr kumimoji="0" lang="en-US" altLang="ko-KR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: </a:t>
            </a:r>
            <a:r>
              <a:rPr kumimoji="0" lang="ko-KR" altLang="en-US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종목집중분석 </a:t>
            </a:r>
            <a:r>
              <a:rPr kumimoji="0" lang="en-US" altLang="ko-KR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TI</a:t>
            </a:r>
          </a:p>
        </p:txBody>
      </p:sp>
      <p:sp>
        <p:nvSpPr>
          <p:cNvPr id="20483" name="Rectangle 10"/>
          <p:cNvSpPr>
            <a:spLocks noChangeArrowheads="1"/>
          </p:cNvSpPr>
          <p:nvPr/>
        </p:nvSpPr>
        <p:spPr bwMode="auto">
          <a:xfrm>
            <a:off x="228600" y="542925"/>
            <a:ext cx="71438" cy="28098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90500" y="504825"/>
            <a:ext cx="71438" cy="280988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Tahoma" pitchFamily="34" charset="0"/>
              <a:ea typeface="굴림" charset="-127"/>
              <a:cs typeface="Tahoma" pitchFamily="34" charset="0"/>
            </a:endParaRPr>
          </a:p>
        </p:txBody>
      </p:sp>
      <p:graphicFrame>
        <p:nvGraphicFramePr>
          <p:cNvPr id="44" name="Group 72"/>
          <p:cNvGraphicFramePr>
            <a:graphicFrameLocks noGrp="1"/>
          </p:cNvGraphicFramePr>
          <p:nvPr/>
        </p:nvGraphicFramePr>
        <p:xfrm>
          <a:off x="6156325" y="4678363"/>
          <a:ext cx="2952328" cy="1645920"/>
        </p:xfrm>
        <a:graphic>
          <a:graphicData uri="http://schemas.openxmlformats.org/drawingml/2006/table">
            <a:tbl>
              <a:tblPr/>
              <a:tblGrid>
                <a:gridCol w="767605"/>
                <a:gridCol w="2184723"/>
              </a:tblGrid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상품명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종목집중분석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TI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나눔고딕" pitchFamily="50" charset="-127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게재위치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종목집중 분석 메인 페이지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단가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30,000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원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/ CPM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사이즈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400*300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CTR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나눔고딕" pitchFamily="50" charset="-127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3.5%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소재형태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swf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 / jpg / gif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</a:tbl>
          </a:graphicData>
        </a:graphic>
      </p:graphicFrame>
      <p:grpSp>
        <p:nvGrpSpPr>
          <p:cNvPr id="20505" name="그룹 24"/>
          <p:cNvGrpSpPr>
            <a:grpSpLocks/>
          </p:cNvGrpSpPr>
          <p:nvPr/>
        </p:nvGrpSpPr>
        <p:grpSpPr bwMode="auto">
          <a:xfrm>
            <a:off x="173038" y="1773238"/>
            <a:ext cx="5892800" cy="4319587"/>
            <a:chOff x="141412" y="1772825"/>
            <a:chExt cx="5891745" cy="4320000"/>
          </a:xfrm>
        </p:grpSpPr>
        <p:pic>
          <p:nvPicPr>
            <p:cNvPr id="205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412" y="1772825"/>
              <a:ext cx="5891745" cy="43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직사각형 51"/>
            <p:cNvSpPr/>
            <p:nvPr/>
          </p:nvSpPr>
          <p:spPr>
            <a:xfrm>
              <a:off x="179505" y="2349142"/>
              <a:ext cx="5853652" cy="1727365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79505" y="5487930"/>
              <a:ext cx="5853652" cy="57631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141412" y="4076507"/>
              <a:ext cx="1982432" cy="1411423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3957079" y="4076507"/>
              <a:ext cx="1982432" cy="1411423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2123844" y="4076507"/>
              <a:ext cx="1833235" cy="1411423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직사각형 6"/>
          <p:cNvSpPr>
            <a:spLocks noChangeArrowheads="1"/>
          </p:cNvSpPr>
          <p:nvPr/>
        </p:nvSpPr>
        <p:spPr bwMode="auto">
          <a:xfrm>
            <a:off x="339725" y="511175"/>
            <a:ext cx="3641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광고상품 소개</a:t>
            </a:r>
            <a:r>
              <a:rPr kumimoji="0" lang="en-US" altLang="ko-KR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: </a:t>
            </a:r>
            <a:r>
              <a:rPr kumimoji="0" lang="ko-KR" altLang="en-US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메인쉐입팝업</a:t>
            </a:r>
            <a:endParaRPr kumimoji="0" lang="en-US" altLang="ko-KR" sz="1600" b="1"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228600" y="542925"/>
            <a:ext cx="71438" cy="28098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90500" y="504825"/>
            <a:ext cx="71438" cy="280988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Tahoma" pitchFamily="34" charset="0"/>
              <a:ea typeface="굴림" charset="-127"/>
              <a:cs typeface="Tahoma" pitchFamily="34" charset="0"/>
            </a:endParaRPr>
          </a:p>
        </p:txBody>
      </p:sp>
      <p:graphicFrame>
        <p:nvGraphicFramePr>
          <p:cNvPr id="22" name="Group 72"/>
          <p:cNvGraphicFramePr>
            <a:graphicFrameLocks noGrp="1"/>
          </p:cNvGraphicFramePr>
          <p:nvPr/>
        </p:nvGraphicFramePr>
        <p:xfrm>
          <a:off x="6084888" y="4683125"/>
          <a:ext cx="2971379" cy="1645920"/>
        </p:xfrm>
        <a:graphic>
          <a:graphicData uri="http://schemas.openxmlformats.org/drawingml/2006/table">
            <a:tbl>
              <a:tblPr/>
              <a:tblGrid>
                <a:gridCol w="977873"/>
                <a:gridCol w="1993506"/>
              </a:tblGrid>
              <a:tr h="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상품명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메인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쉐입팝업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나눔고딕" pitchFamily="50" charset="-127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게재위치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메인페이지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나눔고딕" pitchFamily="50" charset="-127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단가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10,000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원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/ CPM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사이즈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370*270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CTR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나눔고딕" pitchFamily="50" charset="-127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0.7%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소재형태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swf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23" name="직사각형 22"/>
          <p:cNvSpPr/>
          <p:nvPr/>
        </p:nvSpPr>
        <p:spPr>
          <a:xfrm>
            <a:off x="179388" y="5445125"/>
            <a:ext cx="5807075" cy="647700"/>
          </a:xfrm>
          <a:prstGeom prst="rect">
            <a:avLst/>
          </a:prstGeom>
          <a:solidFill>
            <a:srgbClr val="FFFFFF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grpSp>
        <p:nvGrpSpPr>
          <p:cNvPr id="21530" name="그룹 30"/>
          <p:cNvGrpSpPr>
            <a:grpSpLocks/>
          </p:cNvGrpSpPr>
          <p:nvPr/>
        </p:nvGrpSpPr>
        <p:grpSpPr bwMode="auto">
          <a:xfrm>
            <a:off x="107950" y="1757363"/>
            <a:ext cx="5807075" cy="4321175"/>
            <a:chOff x="179388" y="1757958"/>
            <a:chExt cx="5807439" cy="4320000"/>
          </a:xfrm>
        </p:grpSpPr>
        <p:pic>
          <p:nvPicPr>
            <p:cNvPr id="2153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1757958"/>
              <a:ext cx="5807439" cy="43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직사각형 25"/>
            <p:cNvSpPr/>
            <p:nvPr/>
          </p:nvSpPr>
          <p:spPr>
            <a:xfrm>
              <a:off x="179388" y="2276929"/>
              <a:ext cx="5807439" cy="194415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179388" y="4221088"/>
              <a:ext cx="2016251" cy="122362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3924536" y="4221088"/>
              <a:ext cx="2062291" cy="122362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186114" y="4221088"/>
              <a:ext cx="1728896" cy="1223629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apture Pictures\20170718_143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1139774"/>
            <a:ext cx="6535873" cy="5385569"/>
          </a:xfrm>
          <a:prstGeom prst="rect">
            <a:avLst/>
          </a:prstGeom>
          <a:noFill/>
        </p:spPr>
      </p:pic>
      <p:sp>
        <p:nvSpPr>
          <p:cNvPr id="25603" name="직사각형 6"/>
          <p:cNvSpPr>
            <a:spLocks noChangeArrowheads="1"/>
          </p:cNvSpPr>
          <p:nvPr/>
        </p:nvSpPr>
        <p:spPr bwMode="auto">
          <a:xfrm>
            <a:off x="339725" y="511175"/>
            <a:ext cx="3641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6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광고상품 소개</a:t>
            </a:r>
            <a:r>
              <a:rPr kumimoji="0" lang="en-US" altLang="ko-KR" sz="1600" b="1" dirty="0">
                <a:latin typeface="Tahoma" pitchFamily="34" charset="0"/>
                <a:ea typeface="맑은 고딕" pitchFamily="50" charset="-127"/>
                <a:cs typeface="Tahoma" pitchFamily="34" charset="0"/>
              </a:rPr>
              <a:t>: </a:t>
            </a:r>
            <a:r>
              <a:rPr kumimoji="0" lang="ko-KR" altLang="en-US" sz="1600" b="1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메인 고정배너</a:t>
            </a:r>
            <a:endParaRPr kumimoji="0" lang="ko-KR" altLang="en-US" sz="1600" b="1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  <a:p>
            <a:endParaRPr kumimoji="0" lang="ko-KR" altLang="en-US" sz="1600" b="1" dirty="0"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228600" y="542925"/>
            <a:ext cx="71438" cy="28098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90500" y="504825"/>
            <a:ext cx="71438" cy="280988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Tahoma" pitchFamily="34" charset="0"/>
              <a:ea typeface="굴림" charset="-127"/>
              <a:cs typeface="Tahoma" pitchFamily="34" charset="0"/>
            </a:endParaRPr>
          </a:p>
        </p:txBody>
      </p:sp>
      <p:graphicFrame>
        <p:nvGraphicFramePr>
          <p:cNvPr id="24" name="Group 72"/>
          <p:cNvGraphicFramePr>
            <a:graphicFrameLocks noGrp="1"/>
          </p:cNvGraphicFramePr>
          <p:nvPr/>
        </p:nvGraphicFramePr>
        <p:xfrm>
          <a:off x="6229350" y="4870450"/>
          <a:ext cx="2735659" cy="1371600"/>
        </p:xfrm>
        <a:graphic>
          <a:graphicData uri="http://schemas.openxmlformats.org/drawingml/2006/table">
            <a:tbl>
              <a:tblPr/>
              <a:tblGrid>
                <a:gridCol w="791443"/>
                <a:gridCol w="1944216"/>
              </a:tblGrid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상품명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메인 고정배너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단가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500,000/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고정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나눔고딕" pitchFamily="50" charset="-127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사이즈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220*15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CTR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나눔고딕" pitchFamily="50" charset="-127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0.1%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소재형태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swf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 / gif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35" name="직사각형 34"/>
          <p:cNvSpPr/>
          <p:nvPr/>
        </p:nvSpPr>
        <p:spPr>
          <a:xfrm>
            <a:off x="4639627" y="5546222"/>
            <a:ext cx="1423809" cy="36896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직사각형 6"/>
          <p:cNvSpPr>
            <a:spLocks noChangeArrowheads="1"/>
          </p:cNvSpPr>
          <p:nvPr/>
        </p:nvSpPr>
        <p:spPr bwMode="auto">
          <a:xfrm>
            <a:off x="339725" y="511175"/>
            <a:ext cx="3641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광고상품 소개</a:t>
            </a:r>
            <a:r>
              <a:rPr kumimoji="0" lang="en-US" altLang="ko-KR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: </a:t>
            </a:r>
            <a:r>
              <a:rPr kumimoji="0" lang="ko-KR" altLang="en-US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메인</a:t>
            </a:r>
            <a:r>
              <a:rPr kumimoji="0" lang="en-US" altLang="ko-KR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/</a:t>
            </a:r>
            <a:r>
              <a:rPr kumimoji="0" lang="ko-KR" altLang="en-US" sz="1600" b="1">
                <a:latin typeface="Tahoma" pitchFamily="34" charset="0"/>
                <a:ea typeface="맑은 고딕" pitchFamily="50" charset="-127"/>
                <a:cs typeface="Tahoma" pitchFamily="34" charset="0"/>
              </a:rPr>
              <a:t>서브 랙탱글 </a:t>
            </a:r>
          </a:p>
          <a:p>
            <a:endParaRPr kumimoji="0" lang="en-US" altLang="ko-KR" sz="1600" b="1">
              <a:latin typeface="Tahoma" pitchFamily="34" charset="0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228600" y="542925"/>
            <a:ext cx="71438" cy="280988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90500" y="504825"/>
            <a:ext cx="71438" cy="280988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Tahoma" pitchFamily="34" charset="0"/>
              <a:ea typeface="굴림" charset="-127"/>
              <a:cs typeface="Tahoma" pitchFamily="34" charset="0"/>
            </a:endParaRPr>
          </a:p>
        </p:txBody>
      </p:sp>
      <p:graphicFrame>
        <p:nvGraphicFramePr>
          <p:cNvPr id="21" name="Group 72"/>
          <p:cNvGraphicFramePr>
            <a:graphicFrameLocks noGrp="1"/>
          </p:cNvGraphicFramePr>
          <p:nvPr/>
        </p:nvGraphicFramePr>
        <p:xfrm>
          <a:off x="6229350" y="4868863"/>
          <a:ext cx="2735659" cy="1371600"/>
        </p:xfrm>
        <a:graphic>
          <a:graphicData uri="http://schemas.openxmlformats.org/drawingml/2006/table">
            <a:tbl>
              <a:tblPr/>
              <a:tblGrid>
                <a:gridCol w="862930"/>
                <a:gridCol w="1872729"/>
              </a:tblGrid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상품명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메인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서브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랙탱글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단가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2,000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원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/ CPM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사이즈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240*200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CTR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나눔고딕" pitchFamily="50" charset="-127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0.1%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소재형태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swf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나눔고딕" pitchFamily="50" charset="-127"/>
                          <a:cs typeface="Tahoma" pitchFamily="34" charset="0"/>
                        </a:rPr>
                        <a:t> / gif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</a:tbl>
          </a:graphicData>
        </a:graphic>
      </p:graphicFrame>
      <p:pic>
        <p:nvPicPr>
          <p:cNvPr id="22550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700213"/>
            <a:ext cx="57927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직사각형 29"/>
          <p:cNvSpPr/>
          <p:nvPr/>
        </p:nvSpPr>
        <p:spPr>
          <a:xfrm>
            <a:off x="273050" y="2205038"/>
            <a:ext cx="5792788" cy="2087562"/>
          </a:xfrm>
          <a:prstGeom prst="rect">
            <a:avLst/>
          </a:prstGeom>
          <a:solidFill>
            <a:srgbClr val="FFFFFF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73050" y="4292600"/>
            <a:ext cx="4083050" cy="1728788"/>
          </a:xfrm>
          <a:prstGeom prst="rect">
            <a:avLst/>
          </a:prstGeom>
          <a:solidFill>
            <a:srgbClr val="FFFFFF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356100" y="5186363"/>
            <a:ext cx="1709738" cy="828675"/>
          </a:xfrm>
          <a:prstGeom prst="rect">
            <a:avLst/>
          </a:prstGeom>
          <a:solidFill>
            <a:srgbClr val="FFFFFF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435600" y="4292600"/>
            <a:ext cx="630238" cy="893763"/>
          </a:xfrm>
          <a:prstGeom prst="rect">
            <a:avLst/>
          </a:prstGeom>
          <a:solidFill>
            <a:srgbClr val="FFFFFF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337050" y="4302125"/>
            <a:ext cx="1079500" cy="893763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열정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solidFill>
            <a:schemeClr val="accent6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206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3859</TotalTime>
  <Words>618</Words>
  <Application>Microsoft Office PowerPoint</Application>
  <PresentationFormat>화면 슬라이드 쇼(4:3)</PresentationFormat>
  <Paragraphs>184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굴림</vt:lpstr>
      <vt:lpstr>나눔고딕</vt:lpstr>
      <vt:lpstr>돋움</vt:lpstr>
      <vt:lpstr>맑은 고딕</vt:lpstr>
      <vt:lpstr>Arial</vt:lpstr>
      <vt:lpstr>Tahoma</vt:lpstr>
      <vt:lpstr>Wingdings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씽크풀 매체소개서</dc:title>
  <dc:creator>윤찬구</dc:creator>
  <cp:lastModifiedBy>YUN CHAN KU</cp:lastModifiedBy>
  <cp:revision>278</cp:revision>
  <dcterms:created xsi:type="dcterms:W3CDTF">2010-06-30T01:43:07Z</dcterms:created>
  <dcterms:modified xsi:type="dcterms:W3CDTF">2020-02-11T02:16:48Z</dcterms:modified>
</cp:coreProperties>
</file>